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4"/>
  </p:notesMasterIdLst>
  <p:handoutMasterIdLst>
    <p:handoutMasterId r:id="rId15"/>
  </p:handoutMasterIdLst>
  <p:sldIdLst>
    <p:sldId id="270" r:id="rId2"/>
    <p:sldId id="256" r:id="rId3"/>
    <p:sldId id="266" r:id="rId4"/>
    <p:sldId id="261" r:id="rId5"/>
    <p:sldId id="257" r:id="rId6"/>
    <p:sldId id="268" r:id="rId7"/>
    <p:sldId id="267" r:id="rId8"/>
    <p:sldId id="259" r:id="rId9"/>
    <p:sldId id="269" r:id="rId10"/>
    <p:sldId id="260" r:id="rId11"/>
    <p:sldId id="263" r:id="rId12"/>
    <p:sldId id="264" r:id="rId13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0A8D3-2B27-4EBA-9403-E0EB994E0A3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71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71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0F2F7-5489-4C5B-A8D6-70C1EFF1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4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0ADDB-26C8-4DD8-9196-17B3F933A27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73576"/>
            <a:ext cx="5485158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5E42-E369-498F-BDC6-13EE10F8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91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20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91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13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32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03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22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81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19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05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34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58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C25E42-E369-498F-BDC6-13EE10F85A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09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3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0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68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59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611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8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9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80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7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2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4185C-148A-4A23-838D-6836C2C34E2B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F8068-DA0D-4FC5-9693-83D737D56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17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hetoricalexperience.weebly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riting.wisc.edu/blog/with-not-for-building-and-strategizing-diversity-in-the-writing-cente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ternational.ucla.edu/cwl/article/11954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Hi! 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78294" cy="4848973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0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30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Please make a name tent. </a:t>
            </a:r>
            <a:endParaRPr lang="en-US" sz="40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40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0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Working with Multilingual Writers 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latin typeface="Georgia" panose="02040502050405020303" pitchFamily="18" charset="0"/>
              </a:rPr>
              <a:t>English 403</a:t>
            </a:r>
          </a:p>
          <a:p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10/12/17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884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Thinking and writing… 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78294" cy="4848973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0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 questions do you have about working with multilingual writers? </a:t>
            </a:r>
          </a:p>
        </p:txBody>
      </p:sp>
    </p:spTree>
    <p:extLst>
      <p:ext uri="{BB962C8B-B14F-4D97-AF65-F5344CB8AC3E}">
        <p14:creationId xmlns:p14="http://schemas.microsoft.com/office/powerpoint/2010/main" val="3659128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Agenda 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578294" cy="4848973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1. Introduction and Framing </a:t>
            </a:r>
          </a:p>
          <a:p>
            <a:pPr marL="0" indent="0">
              <a:buNone/>
            </a:pP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2. Student Experiences </a:t>
            </a:r>
          </a:p>
          <a:p>
            <a:pPr marL="0" indent="0">
              <a:buNone/>
            </a:pP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3. Group Discussions </a:t>
            </a:r>
          </a:p>
          <a:p>
            <a:pPr marL="0" indent="0">
              <a:buNone/>
            </a:pP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4. Debrief </a:t>
            </a:r>
          </a:p>
          <a:p>
            <a:pPr marL="0" indent="0">
              <a:buNone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4234067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How I come to this work 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246" y="1986402"/>
            <a:ext cx="5810250" cy="16764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676782"/>
            <a:ext cx="3854930" cy="25655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269" y="4242343"/>
            <a:ext cx="4752622" cy="22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77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Mindsets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0650" y="1715911"/>
            <a:ext cx="4951839" cy="689449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Deficit-Based: Language is a problem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0650" y="2405362"/>
            <a:ext cx="4951839" cy="4243794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English is their second language </a:t>
            </a:r>
          </a:p>
          <a:p>
            <a:pPr marL="36900" indent="0">
              <a:buNone/>
            </a:pPr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Confusing English with their first language  </a:t>
            </a:r>
          </a:p>
          <a:p>
            <a:endParaRPr lang="en-US" sz="22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The writer is resistant to this structure (because it doesn’t align with their culture)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15912"/>
            <a:ext cx="5183188" cy="689449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Asset-Based: Language is a strength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80138"/>
            <a:ext cx="5183188" cy="4269018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Multilingual  </a:t>
            </a:r>
          </a:p>
          <a:p>
            <a:endParaRPr lang="en-US" sz="22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Code-switching or code-meshing (moving between or putting together languages) takes intelligence and skill and can communicate new meanings</a:t>
            </a:r>
          </a:p>
          <a:p>
            <a:endParaRPr lang="en-US" sz="22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 can this writer teach us about writing  within and across cultures </a:t>
            </a:r>
            <a:r>
              <a:rPr lang="en-US" sz="2200" dirty="0" smtClean="0"/>
              <a:t>?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9508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I believe…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476694" cy="488284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Language cannot be separated from culture (</a:t>
            </a:r>
            <a:r>
              <a:rPr lang="en-US" sz="3000" dirty="0" err="1" smtClean="0">
                <a:solidFill>
                  <a:schemeClr val="bg1"/>
                </a:solidFill>
              </a:rPr>
              <a:t>Anzaldúa</a:t>
            </a:r>
            <a:r>
              <a:rPr lang="en-US" sz="3000" dirty="0" smtClean="0">
                <a:solidFill>
                  <a:schemeClr val="bg1"/>
                </a:solidFill>
              </a:rPr>
              <a:t>)</a:t>
            </a:r>
          </a:p>
          <a:p>
            <a:endParaRPr lang="en-US" sz="3000" dirty="0">
              <a:solidFill>
                <a:schemeClr val="bg1"/>
              </a:solidFill>
            </a:endParaRPr>
          </a:p>
          <a:p>
            <a:r>
              <a:rPr lang="en-US" sz="3000" dirty="0" smtClean="0">
                <a:solidFill>
                  <a:schemeClr val="bg1"/>
                </a:solidFill>
              </a:rPr>
              <a:t>Language, like culture, shapes one’s way of being in the world </a:t>
            </a:r>
          </a:p>
          <a:p>
            <a:pPr marL="36900" indent="0">
              <a:buNone/>
            </a:pPr>
            <a:endParaRPr lang="en-US" sz="3000" dirty="0">
              <a:solidFill>
                <a:schemeClr val="bg1"/>
              </a:solidFill>
            </a:endParaRPr>
          </a:p>
          <a:p>
            <a:r>
              <a:rPr lang="en-US" sz="3000" dirty="0" smtClean="0">
                <a:solidFill>
                  <a:schemeClr val="bg1"/>
                </a:solidFill>
              </a:rPr>
              <a:t>Language is constructed and political (</a:t>
            </a:r>
            <a:r>
              <a:rPr lang="en-US" sz="3000" dirty="0" err="1" smtClean="0">
                <a:solidFill>
                  <a:schemeClr val="bg1"/>
                </a:solidFill>
              </a:rPr>
              <a:t>Micciche</a:t>
            </a:r>
            <a:r>
              <a:rPr lang="en-US" sz="3000" dirty="0" smtClean="0">
                <a:solidFill>
                  <a:schemeClr val="bg1"/>
                </a:solidFill>
              </a:rPr>
              <a:t>)</a:t>
            </a:r>
          </a:p>
          <a:p>
            <a:pPr marL="36900" indent="0">
              <a:buNone/>
            </a:pPr>
            <a:endParaRPr lang="en-US" sz="3000" dirty="0">
              <a:solidFill>
                <a:schemeClr val="bg1"/>
              </a:solidFill>
            </a:endParaRPr>
          </a:p>
          <a:p>
            <a:r>
              <a:rPr lang="en-US" sz="3000" dirty="0" smtClean="0">
                <a:solidFill>
                  <a:schemeClr val="bg1"/>
                </a:solidFill>
              </a:rPr>
              <a:t>People’s experiences with language matter </a:t>
            </a:r>
          </a:p>
          <a:p>
            <a:pPr marL="36900" indent="0">
              <a:buNone/>
            </a:pPr>
            <a:endParaRPr lang="en-US" sz="3000" dirty="0">
              <a:solidFill>
                <a:schemeClr val="bg1"/>
              </a:solidFill>
            </a:endParaRPr>
          </a:p>
          <a:p>
            <a:pPr marL="3690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3690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40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Student Experiences  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&gt;</a:t>
            </a:r>
            <a:r>
              <a:rPr lang="en-US" sz="2500" dirty="0" smtClean="0">
                <a:solidFill>
                  <a:schemeClr val="bg1"/>
                </a:solidFill>
                <a:hlinkClick r:id="rId3"/>
              </a:rPr>
              <a:t>Toni Website</a:t>
            </a:r>
            <a:endParaRPr lang="en-US" sz="2500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3795" y="3364089"/>
            <a:ext cx="1007029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4:53</a:t>
            </a:r>
          </a:p>
          <a:p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2500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 resonates with you? </a:t>
            </a:r>
          </a:p>
          <a:p>
            <a:endParaRPr lang="en-US" sz="25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2500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 surprises you? </a:t>
            </a:r>
          </a:p>
          <a:p>
            <a:endParaRPr lang="en-US" sz="2500" dirty="0">
              <a:latin typeface="Georgia" panose="02040502050405020303" pitchFamily="18" charset="0"/>
            </a:endParaRPr>
          </a:p>
          <a:p>
            <a:r>
              <a:rPr lang="en-US" sz="2500" dirty="0" smtClean="0">
                <a:solidFill>
                  <a:schemeClr val="bg1"/>
                </a:solidFill>
                <a:latin typeface="Georgia" panose="02040502050405020303" pitchFamily="18" charset="0"/>
              </a:rPr>
              <a:t>How do these responses </a:t>
            </a:r>
            <a:r>
              <a:rPr lang="en-US" sz="2500" dirty="0" smtClean="0">
                <a:latin typeface="Georgia" panose="02040502050405020303" pitchFamily="18" charset="0"/>
              </a:rPr>
              <a:t>connect </a:t>
            </a:r>
            <a:r>
              <a:rPr lang="en-US" sz="2500" dirty="0" smtClean="0"/>
              <a:t>to the readings?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36239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At Wisconsin-Madison…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9"/>
            <a:ext cx="10857089" cy="4992334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marL="36900" indent="0">
              <a:buNone/>
            </a:pPr>
            <a:r>
              <a:rPr lang="en-US" sz="300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Over 4,000 international students from more than 130 </a:t>
            </a:r>
            <a:r>
              <a:rPr lang="en-US" sz="3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countries</a:t>
            </a:r>
          </a:p>
          <a:p>
            <a:pPr marL="36900" indent="0">
              <a:buNone/>
            </a:pPr>
            <a:endParaRPr lang="en-US" sz="3000" dirty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  <a:p>
            <a:pPr marL="36900" indent="0">
              <a:buNone/>
            </a:pPr>
            <a:r>
              <a:rPr lang="en-US" sz="3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Mandatory Course/Assessment</a:t>
            </a:r>
          </a:p>
          <a:p>
            <a:pPr marL="36900" indent="0">
              <a:buNone/>
            </a:pPr>
            <a:endParaRPr lang="en-US" sz="3000" dirty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  <a:p>
            <a:pPr marL="36900" indent="0">
              <a:buNone/>
            </a:pPr>
            <a:r>
              <a:rPr lang="en-US" sz="3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These statistics do not include: </a:t>
            </a: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36900" indent="0">
              <a:buNone/>
            </a:pPr>
            <a:r>
              <a:rPr lang="en-US" sz="3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Students who grew up in the US who speak “dialects” of English</a:t>
            </a:r>
          </a:p>
          <a:p>
            <a:pPr marL="36900" indent="0">
              <a:buNone/>
            </a:pPr>
            <a:endParaRPr lang="en-US" sz="3000" dirty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  <a:p>
            <a:pPr marL="36900" indent="0">
              <a:buNone/>
            </a:pPr>
            <a:r>
              <a:rPr lang="en-US" sz="300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S</a:t>
            </a:r>
            <a:r>
              <a:rPr lang="en-US" sz="3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tudents who grew up in the US or moved when they were very young and speak languages other than English at home </a:t>
            </a:r>
          </a:p>
          <a:p>
            <a:pPr marL="36900" indent="0">
              <a:buNone/>
            </a:pPr>
            <a:endParaRPr lang="en-US" sz="3000" dirty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  <a:p>
            <a:pPr marL="36900" indent="0">
              <a:buNone/>
            </a:pPr>
            <a:endParaRPr lang="en-US" dirty="0" smtClean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  <a:p>
            <a:pPr marL="36900" indent="0">
              <a:buNone/>
            </a:pPr>
            <a:endParaRPr lang="en-US" dirty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87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24178"/>
            <a:ext cx="10353762" cy="97045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Questions to Guide Discussion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094628"/>
            <a:ext cx="10353762" cy="5498083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pPr marL="457200" indent="-457200"/>
            <a:endParaRPr lang="en-US" sz="4500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457200" indent="-457200"/>
            <a:r>
              <a:rPr lang="en-US" sz="4500" dirty="0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What would you do in these situations? </a:t>
            </a:r>
            <a:endParaRPr lang="en-US" sz="4500" dirty="0">
              <a:solidFill>
                <a:schemeClr val="bg1"/>
              </a:solidFill>
              <a:latin typeface="Georgia" panose="020405020504050203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4500" dirty="0">
              <a:solidFill>
                <a:schemeClr val="bg1"/>
              </a:solidFill>
              <a:latin typeface="Georgia" panose="02040502050405020303" pitchFamily="18" charset="0"/>
              <a:sym typeface="Wingdings" panose="05000000000000000000" pitchFamily="2" charset="2"/>
            </a:endParaRPr>
          </a:p>
          <a:p>
            <a:pPr marL="457200" indent="-457200"/>
            <a:r>
              <a:rPr lang="en-US" sz="4500" dirty="0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What mind-sets or assumptions are taking place on behalf of the student and/or Fellow? </a:t>
            </a:r>
          </a:p>
          <a:p>
            <a:pPr marL="0" indent="0">
              <a:buNone/>
            </a:pPr>
            <a:endParaRPr lang="en-US" sz="4500" dirty="0">
              <a:solidFill>
                <a:schemeClr val="bg1"/>
              </a:solidFill>
              <a:latin typeface="Georgia" panose="02040502050405020303" pitchFamily="18" charset="0"/>
              <a:sym typeface="Wingdings" panose="05000000000000000000" pitchFamily="2" charset="2"/>
            </a:endParaRPr>
          </a:p>
          <a:p>
            <a:pPr marL="457200" indent="-457200"/>
            <a:r>
              <a:rPr lang="en-US" sz="4500" dirty="0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What </a:t>
            </a:r>
            <a:r>
              <a:rPr lang="en-US" sz="4500" dirty="0" err="1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Mastuda</a:t>
            </a:r>
            <a:r>
              <a:rPr lang="en-US" sz="4500" dirty="0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 and Cox and/or </a:t>
            </a:r>
            <a:r>
              <a:rPr lang="en-US" sz="4500" dirty="0" err="1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Micciche</a:t>
            </a:r>
            <a:r>
              <a:rPr lang="en-US" sz="4500" dirty="0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 say? </a:t>
            </a:r>
          </a:p>
          <a:p>
            <a:pPr marL="0" indent="0">
              <a:buNone/>
            </a:pPr>
            <a:endParaRPr lang="en-US" sz="4500" dirty="0">
              <a:solidFill>
                <a:schemeClr val="bg1"/>
              </a:solidFill>
              <a:latin typeface="Georgia" panose="02040502050405020303" pitchFamily="18" charset="0"/>
              <a:sym typeface="Wingdings" panose="05000000000000000000" pitchFamily="2" charset="2"/>
            </a:endParaRPr>
          </a:p>
          <a:p>
            <a:pPr marL="457200" indent="-457200"/>
            <a:r>
              <a:rPr lang="en-US" sz="4500" dirty="0" smtClean="0">
                <a:solidFill>
                  <a:schemeClr val="bg1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What new questions do you have?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Georgia" panose="020405020504050203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623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Back to your question…</a:t>
            </a:r>
            <a:endParaRPr lang="en-US" dirty="0">
              <a:solidFill>
                <a:schemeClr val="bg1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94778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5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25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How would you begin to answer or revise your question? </a:t>
            </a:r>
          </a:p>
          <a:p>
            <a:pPr marL="0" indent="0">
              <a:buNone/>
            </a:pPr>
            <a:endParaRPr lang="en-US" sz="30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What’s one thing you want to remember for your tutoring and/or research? </a:t>
            </a:r>
          </a:p>
        </p:txBody>
      </p:sp>
    </p:spTree>
    <p:extLst>
      <p:ext uri="{BB962C8B-B14F-4D97-AF65-F5344CB8AC3E}">
        <p14:creationId xmlns:p14="http://schemas.microsoft.com/office/powerpoint/2010/main" val="367958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4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Thank </a:t>
            </a:r>
            <a:r>
              <a:rPr lang="en-US" sz="4400" dirty="0">
                <a:solidFill>
                  <a:schemeClr val="bg1"/>
                </a:solidFill>
                <a:latin typeface="Georgia" panose="02040502050405020303" pitchFamily="18" charset="0"/>
              </a:rPr>
              <a:t>you! </a:t>
            </a:r>
            <a:br>
              <a:rPr lang="en-US" sz="44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454116" cy="488284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More resources: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Gloria </a:t>
            </a:r>
            <a:r>
              <a:rPr lang="en-US" sz="30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Anzald</a:t>
            </a:r>
            <a:r>
              <a:rPr lang="en-US" sz="3000" dirty="0" err="1">
                <a:solidFill>
                  <a:schemeClr val="bg1"/>
                </a:solidFill>
              </a:rPr>
              <a:t>ú</a:t>
            </a:r>
            <a:r>
              <a:rPr lang="en-US" sz="30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a</a:t>
            </a: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Suresh </a:t>
            </a:r>
            <a:r>
              <a:rPr lang="en-US" sz="30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Canagarajah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Vershawn Ashanti Young 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Geneva Smitherman 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UW Writing Center Blog Post: “With </a:t>
            </a: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hlinkClick r:id="rId3"/>
              </a:rPr>
              <a:t>not For: Building and Strategizing Diversity in the Writing Center</a:t>
            </a: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”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  <a:latin typeface="Georgia" panose="02040502050405020303" pitchFamily="18" charset="0"/>
                <a:hlinkClick r:id="rId4"/>
              </a:rPr>
              <a:t>Child Translators</a:t>
            </a: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3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30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30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7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362</Words>
  <Application>Microsoft Office PowerPoint</Application>
  <PresentationFormat>Widescreen</PresentationFormat>
  <Paragraphs>107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Tahoma</vt:lpstr>
      <vt:lpstr>Wingdings</vt:lpstr>
      <vt:lpstr>Office Theme</vt:lpstr>
      <vt:lpstr>Hi! </vt:lpstr>
      <vt:lpstr>Working with Multilingual Writers </vt:lpstr>
      <vt:lpstr>Thinking and writing… </vt:lpstr>
      <vt:lpstr>Agenda </vt:lpstr>
      <vt:lpstr>How I come to this work </vt:lpstr>
      <vt:lpstr>Mindsets</vt:lpstr>
      <vt:lpstr>I believe…</vt:lpstr>
      <vt:lpstr>Student Experiences  </vt:lpstr>
      <vt:lpstr>At Wisconsin-Madison…</vt:lpstr>
      <vt:lpstr>Questions to Guide Discussion</vt:lpstr>
      <vt:lpstr>Back to your question…</vt:lpstr>
      <vt:lpstr> Thank you!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Reflecting on Evaluations</dc:title>
  <dc:creator>Catherine Marotta</dc:creator>
  <cp:lastModifiedBy>Catherine Marotta</cp:lastModifiedBy>
  <cp:revision>49</cp:revision>
  <cp:lastPrinted>2017-09-13T17:16:15Z</cp:lastPrinted>
  <dcterms:created xsi:type="dcterms:W3CDTF">2017-09-12T16:36:08Z</dcterms:created>
  <dcterms:modified xsi:type="dcterms:W3CDTF">2017-10-12T16:17:55Z</dcterms:modified>
</cp:coreProperties>
</file>