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37"/>
  </p:notesMasterIdLst>
  <p:sldIdLst>
    <p:sldId id="256" r:id="rId2"/>
    <p:sldId id="257" r:id="rId3"/>
    <p:sldId id="357" r:id="rId4"/>
    <p:sldId id="358" r:id="rId5"/>
    <p:sldId id="306" r:id="rId6"/>
    <p:sldId id="363" r:id="rId7"/>
    <p:sldId id="307" r:id="rId8"/>
    <p:sldId id="304" r:id="rId9"/>
    <p:sldId id="299" r:id="rId10"/>
    <p:sldId id="302" r:id="rId11"/>
    <p:sldId id="351" r:id="rId12"/>
    <p:sldId id="258" r:id="rId13"/>
    <p:sldId id="352" r:id="rId14"/>
    <p:sldId id="367" r:id="rId15"/>
    <p:sldId id="353" r:id="rId16"/>
    <p:sldId id="354" r:id="rId17"/>
    <p:sldId id="303" r:id="rId18"/>
    <p:sldId id="266" r:id="rId19"/>
    <p:sldId id="355" r:id="rId20"/>
    <p:sldId id="359" r:id="rId21"/>
    <p:sldId id="368" r:id="rId22"/>
    <p:sldId id="270" r:id="rId23"/>
    <p:sldId id="364" r:id="rId24"/>
    <p:sldId id="365" r:id="rId25"/>
    <p:sldId id="360" r:id="rId26"/>
    <p:sldId id="366" r:id="rId27"/>
    <p:sldId id="362" r:id="rId28"/>
    <p:sldId id="369" r:id="rId29"/>
    <p:sldId id="356" r:id="rId30"/>
    <p:sldId id="267" r:id="rId31"/>
    <p:sldId id="275" r:id="rId32"/>
    <p:sldId id="268" r:id="rId33"/>
    <p:sldId id="295" r:id="rId34"/>
    <p:sldId id="273" r:id="rId35"/>
    <p:sldId id="271" r:id="rId3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94710"/>
  </p:normalViewPr>
  <p:slideViewPr>
    <p:cSldViewPr snapToGrid="0" snapToObjects="1">
      <p:cViewPr varScale="1">
        <p:scale>
          <a:sx n="125" d="100"/>
          <a:sy n="125" d="100"/>
        </p:scale>
        <p:origin x="4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dirty="0"/>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Regular" charset="0"/>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74" name="Shape 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0326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4632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5053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1683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5644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588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4223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 name="Shape 13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636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6384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3" name="Shape 14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9" name="Shape 14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1524800" y="672605"/>
            <a:ext cx="1081625" cy="1124949"/>
          </a:xfrm>
          <a:custGeom>
            <a:avLst/>
            <a:gdLst/>
            <a:ahLst/>
            <a:cxnLst/>
            <a:rect l="0" t="0" r="0" b="0"/>
            <a:pathLst>
              <a:path w="43265" h="44998" extrusionOk="0">
                <a:moveTo>
                  <a:pt x="0" y="44998"/>
                </a:moveTo>
                <a:lnTo>
                  <a:pt x="0" y="0"/>
                </a:lnTo>
                <a:lnTo>
                  <a:pt x="43265" y="0"/>
                </a:lnTo>
              </a:path>
            </a:pathLst>
          </a:custGeom>
          <a:noFill/>
          <a:ln w="28575" cap="flat" cmpd="sng">
            <a:solidFill>
              <a:schemeClr val="accent5"/>
            </a:solidFill>
            <a:prstDash val="solid"/>
            <a:miter/>
            <a:headEnd type="none" w="med" len="med"/>
            <a:tailEnd type="none" w="med" len="med"/>
          </a:ln>
        </p:spPr>
      </p:sp>
      <p:sp>
        <p:nvSpPr>
          <p:cNvPr id="11" name="Shape 11"/>
          <p:cNvSpPr/>
          <p:nvPr/>
        </p:nvSpPr>
        <p:spPr>
          <a:xfrm rot="10800000">
            <a:off x="6537562" y="33429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accent5"/>
            </a:solidFill>
            <a:prstDash val="solid"/>
            <a:miter/>
            <a:headEnd type="none" w="med" len="med"/>
            <a:tailEnd type="none" w="med" len="med"/>
          </a:ln>
        </p:spPr>
      </p:sp>
      <p:cxnSp>
        <p:nvCxnSpPr>
          <p:cNvPr id="12" name="Shape 12"/>
          <p:cNvCxnSpPr/>
          <p:nvPr/>
        </p:nvCxnSpPr>
        <p:spPr>
          <a:xfrm>
            <a:off x="4359601" y="2817463"/>
            <a:ext cx="424800" cy="0"/>
          </a:xfrm>
          <a:prstGeom prst="straightConnector1">
            <a:avLst/>
          </a:prstGeom>
          <a:noFill/>
          <a:ln w="38100" cap="flat" cmpd="sng">
            <a:solidFill>
              <a:schemeClr val="accent4"/>
            </a:solidFill>
            <a:prstDash val="solid"/>
            <a:round/>
            <a:headEnd type="none" w="med" len="med"/>
            <a:tailEnd type="none" w="med" len="med"/>
          </a:ln>
        </p:spPr>
      </p:cxnSp>
      <p:sp>
        <p:nvSpPr>
          <p:cNvPr id="13" name="Shape 13"/>
          <p:cNvSpPr txBox="1">
            <a:spLocks noGrp="1"/>
          </p:cNvSpPr>
          <p:nvPr>
            <p:ph type="ctrTitle"/>
          </p:nvPr>
        </p:nvSpPr>
        <p:spPr>
          <a:xfrm>
            <a:off x="1680301" y="1188925"/>
            <a:ext cx="5783400" cy="1457399"/>
          </a:xfrm>
          <a:prstGeom prst="rect">
            <a:avLst/>
          </a:prstGeom>
        </p:spPr>
        <p:txBody>
          <a:bodyPr lIns="91425" tIns="91425" rIns="91425" bIns="91425" anchor="b" anchorCtr="0"/>
          <a:lstStyle>
            <a:lvl1pPr lvl="0" algn="ctr">
              <a:spcBef>
                <a:spcPts val="0"/>
              </a:spcBef>
              <a:buSzPct val="100000"/>
              <a:defRPr sz="4000"/>
            </a:lvl1pPr>
            <a:lvl2pPr lvl="1" algn="ctr">
              <a:spcBef>
                <a:spcPts val="0"/>
              </a:spcBef>
              <a:buSzPct val="100000"/>
              <a:defRPr sz="4000"/>
            </a:lvl2pPr>
            <a:lvl3pPr lvl="2" algn="ctr">
              <a:spcBef>
                <a:spcPts val="0"/>
              </a:spcBef>
              <a:buSzPct val="100000"/>
              <a:defRPr sz="4000"/>
            </a:lvl3pPr>
            <a:lvl4pPr lvl="3" algn="ctr">
              <a:spcBef>
                <a:spcPts val="0"/>
              </a:spcBef>
              <a:buSzPct val="100000"/>
              <a:defRPr sz="4000"/>
            </a:lvl4pPr>
            <a:lvl5pPr lvl="4" algn="ctr">
              <a:spcBef>
                <a:spcPts val="0"/>
              </a:spcBef>
              <a:buSzPct val="100000"/>
              <a:defRPr sz="4000"/>
            </a:lvl5pPr>
            <a:lvl6pPr lvl="5" algn="ctr">
              <a:spcBef>
                <a:spcPts val="0"/>
              </a:spcBef>
              <a:buSzPct val="100000"/>
              <a:defRPr sz="4000"/>
            </a:lvl6pPr>
            <a:lvl7pPr lvl="6" algn="ctr">
              <a:spcBef>
                <a:spcPts val="0"/>
              </a:spcBef>
              <a:buSzPct val="100000"/>
              <a:defRPr sz="4000"/>
            </a:lvl7pPr>
            <a:lvl8pPr lvl="7" algn="ctr">
              <a:spcBef>
                <a:spcPts val="0"/>
              </a:spcBef>
              <a:buSzPct val="100000"/>
              <a:defRPr sz="4000"/>
            </a:lvl8pPr>
            <a:lvl9pPr lvl="8" algn="ctr">
              <a:spcBef>
                <a:spcPts val="0"/>
              </a:spcBef>
              <a:buSzPct val="100000"/>
              <a:defRPr sz="4000"/>
            </a:lvl9pPr>
          </a:lstStyle>
          <a:p>
            <a:endParaRPr/>
          </a:p>
        </p:txBody>
      </p:sp>
      <p:sp>
        <p:nvSpPr>
          <p:cNvPr id="14" name="Shape 14"/>
          <p:cNvSpPr txBox="1">
            <a:spLocks noGrp="1"/>
          </p:cNvSpPr>
          <p:nvPr>
            <p:ph type="subTitle" idx="1"/>
          </p:nvPr>
        </p:nvSpPr>
        <p:spPr>
          <a:xfrm>
            <a:off x="1680301" y="3049450"/>
            <a:ext cx="5783400" cy="909000"/>
          </a:xfrm>
          <a:prstGeom prst="rect">
            <a:avLst/>
          </a:prstGeom>
        </p:spPr>
        <p:txBody>
          <a:bodyPr lIns="91425" tIns="91425" rIns="91425" bIns="91425" anchor="t" anchorCtr="0"/>
          <a:lstStyle>
            <a:lvl1pPr lvl="0"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lvl1pPr>
              <a:defRPr b="0" i="0">
                <a:latin typeface="Century Gothic Regular" charset="0"/>
                <a:ea typeface="Century Gothic Regular" charset="0"/>
                <a:cs typeface="Century Gothic Regular" charset="0"/>
              </a:defRPr>
            </a:lvl1pPr>
          </a:lstStyle>
          <a:p>
            <a:fld id="{00000000-1234-1234-1234-123412341234}" type="slidenum">
              <a:rPr lang="en" smtClean="0"/>
              <a:pPr/>
              <a:t>‹#›</a:t>
            </a:fld>
            <a:endParaRPr lang="e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cxnSp>
        <p:nvCxnSpPr>
          <p:cNvPr id="21" name="Shape 21"/>
          <p:cNvCxnSpPr/>
          <p:nvPr/>
        </p:nvCxnSpPr>
        <p:spPr>
          <a:xfrm>
            <a:off x="492562" y="1260283"/>
            <a:ext cx="424800" cy="0"/>
          </a:xfrm>
          <a:prstGeom prst="straightConnector1">
            <a:avLst/>
          </a:prstGeom>
          <a:noFill/>
          <a:ln w="38100" cap="flat" cmpd="sng">
            <a:solidFill>
              <a:schemeClr val="accent4"/>
            </a:solidFill>
            <a:prstDash val="solid"/>
            <a:round/>
            <a:headEnd type="none" w="med" len="med"/>
            <a:tailEnd type="none" w="med" len="med"/>
          </a:ln>
        </p:spPr>
      </p:cxnSp>
      <p:sp>
        <p:nvSpPr>
          <p:cNvPr id="22" name="Shape 22"/>
          <p:cNvSpPr txBox="1">
            <a:spLocks noGrp="1"/>
          </p:cNvSpPr>
          <p:nvPr>
            <p:ph type="title"/>
          </p:nvPr>
        </p:nvSpPr>
        <p:spPr>
          <a:xfrm>
            <a:off x="387900" y="458025"/>
            <a:ext cx="8368200" cy="6861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87900" y="1489824"/>
            <a:ext cx="8368200" cy="30789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lvl1pPr>
              <a:defRPr b="0" i="0">
                <a:latin typeface="Century Gothic Regular" charset="0"/>
                <a:ea typeface="Century Gothic Regular" charset="0"/>
                <a:cs typeface="Century Gothic Regular" charset="0"/>
              </a:defRPr>
            </a:lvl1pPr>
          </a:lstStyle>
          <a:p>
            <a:fld id="{00000000-1234-1234-1234-123412341234}" type="slidenum">
              <a:rPr lang="en" smtClean="0"/>
              <a:pPr/>
              <a:t>‹#›</a:t>
            </a:fld>
            <a:endParaRPr lang="e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5"/>
        <p:cNvGrpSpPr/>
        <p:nvPr/>
      </p:nvGrpSpPr>
      <p:grpSpPr>
        <a:xfrm>
          <a:off x="0" y="0"/>
          <a:ext cx="0" cy="0"/>
          <a:chOff x="0" y="0"/>
          <a:chExt cx="0" cy="0"/>
        </a:xfrm>
      </p:grpSpPr>
      <p:cxnSp>
        <p:nvCxnSpPr>
          <p:cNvPr id="26" name="Shape 26"/>
          <p:cNvCxnSpPr/>
          <p:nvPr/>
        </p:nvCxnSpPr>
        <p:spPr>
          <a:xfrm>
            <a:off x="492562" y="1260283"/>
            <a:ext cx="424800" cy="0"/>
          </a:xfrm>
          <a:prstGeom prst="straightConnector1">
            <a:avLst/>
          </a:prstGeom>
          <a:noFill/>
          <a:ln w="38100" cap="flat" cmpd="sng">
            <a:solidFill>
              <a:schemeClr val="accent4"/>
            </a:solidFill>
            <a:prstDash val="solid"/>
            <a:round/>
            <a:headEnd type="none" w="med" len="med"/>
            <a:tailEnd type="none" w="med" len="med"/>
          </a:ln>
        </p:spPr>
      </p:cxnSp>
      <p:sp>
        <p:nvSpPr>
          <p:cNvPr id="27" name="Shape 27"/>
          <p:cNvSpPr txBox="1">
            <a:spLocks noGrp="1"/>
          </p:cNvSpPr>
          <p:nvPr>
            <p:ph type="title"/>
          </p:nvPr>
        </p:nvSpPr>
        <p:spPr>
          <a:xfrm>
            <a:off x="387900" y="458025"/>
            <a:ext cx="8368200" cy="6861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387900" y="1489825"/>
            <a:ext cx="3999900" cy="30789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body" idx="2"/>
          </p:nvPr>
        </p:nvSpPr>
        <p:spPr>
          <a:xfrm>
            <a:off x="4756200" y="1489825"/>
            <a:ext cx="3999900" cy="30789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0" name="Shape 3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lvl1pPr>
              <a:defRPr b="0" i="0">
                <a:latin typeface="Century Gothic Regular" charset="0"/>
                <a:ea typeface="Century Gothic Regular" charset="0"/>
                <a:cs typeface="Century Gothic Regular" charset="0"/>
              </a:defRPr>
            </a:lvl1pPr>
          </a:lstStyle>
          <a:p>
            <a:fld id="{00000000-1234-1234-1234-123412341234}" type="slidenum">
              <a:rPr lang="en" smtClean="0"/>
              <a:pPr/>
              <a:t>‹#›</a:t>
            </a:fld>
            <a:endParaRPr lang="e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387900" y="458025"/>
            <a:ext cx="8368200" cy="6861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3" name="Shape 3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lvl1pPr>
              <a:defRPr b="0" i="0">
                <a:latin typeface="Century Gothic Regular" charset="0"/>
                <a:ea typeface="Century Gothic Regular" charset="0"/>
                <a:cs typeface="Century Gothic Regular" charset="0"/>
              </a:defRPr>
            </a:lvl1pPr>
          </a:lstStyle>
          <a:p>
            <a:fld id="{00000000-1234-1234-1234-123412341234}" type="slidenum">
              <a:rPr lang="en" smtClean="0"/>
              <a:pPr/>
              <a:t>‹#›</a:t>
            </a:fld>
            <a:endParaRPr lang="e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4"/>
        <p:cNvGrpSpPr/>
        <p:nvPr/>
      </p:nvGrpSpPr>
      <p:grpSpPr>
        <a:xfrm>
          <a:off x="0" y="0"/>
          <a:ext cx="0" cy="0"/>
          <a:chOff x="0" y="0"/>
          <a:chExt cx="0" cy="0"/>
        </a:xfrm>
      </p:grpSpPr>
      <p:cxnSp>
        <p:nvCxnSpPr>
          <p:cNvPr id="35" name="Shape 35"/>
          <p:cNvCxnSpPr/>
          <p:nvPr/>
        </p:nvCxnSpPr>
        <p:spPr>
          <a:xfrm>
            <a:off x="489218" y="1412276"/>
            <a:ext cx="331500" cy="0"/>
          </a:xfrm>
          <a:prstGeom prst="straightConnector1">
            <a:avLst/>
          </a:prstGeom>
          <a:noFill/>
          <a:ln w="38100" cap="flat" cmpd="sng">
            <a:solidFill>
              <a:schemeClr val="accent4"/>
            </a:solidFill>
            <a:prstDash val="solid"/>
            <a:round/>
            <a:headEnd type="none" w="med" len="med"/>
            <a:tailEnd type="none" w="med" len="med"/>
          </a:ln>
        </p:spPr>
      </p:cxnSp>
      <p:sp>
        <p:nvSpPr>
          <p:cNvPr id="36" name="Shape 36"/>
          <p:cNvSpPr txBox="1">
            <a:spLocks noGrp="1"/>
          </p:cNvSpPr>
          <p:nvPr>
            <p:ph type="title"/>
          </p:nvPr>
        </p:nvSpPr>
        <p:spPr>
          <a:xfrm>
            <a:off x="3879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7" name="Shape 37"/>
          <p:cNvSpPr txBox="1">
            <a:spLocks noGrp="1"/>
          </p:cNvSpPr>
          <p:nvPr>
            <p:ph type="body" idx="1"/>
          </p:nvPr>
        </p:nvSpPr>
        <p:spPr>
          <a:xfrm>
            <a:off x="387900" y="1594025"/>
            <a:ext cx="2808000" cy="26811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8" name="Shape 3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lvl1pPr>
              <a:defRPr b="0" i="0">
                <a:latin typeface="Century Gothic Regular" charset="0"/>
                <a:ea typeface="Century Gothic Regular" charset="0"/>
                <a:cs typeface="Century Gothic Regular" charset="0"/>
              </a:defRPr>
            </a:lvl1pPr>
          </a:lstStyle>
          <a:p>
            <a:fld id="{00000000-1234-1234-1234-123412341234}" type="slidenum">
              <a:rPr lang="en" smtClean="0"/>
              <a:pPr/>
              <a:t>‹#›</a:t>
            </a:fld>
            <a:endParaRPr lang="e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Main point">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41" name="Shape 4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lvl1pPr>
              <a:defRPr b="0" i="0">
                <a:latin typeface="Century Gothic Regular" charset="0"/>
                <a:ea typeface="Century Gothic Regular" charset="0"/>
                <a:cs typeface="Century Gothic Regular" charset="0"/>
              </a:defRPr>
            </a:lvl1pPr>
          </a:lstStyle>
          <a:p>
            <a:fld id="{00000000-1234-1234-1234-123412341234}" type="slidenum">
              <a:rPr lang="en" smtClean="0"/>
              <a:pPr/>
              <a:t>‹#›</a:t>
            </a:fld>
            <a:endParaRPr lang="e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2"/>
        <p:cNvGrpSpPr/>
        <p:nvPr/>
      </p:nvGrpSpPr>
      <p:grpSpPr>
        <a:xfrm>
          <a:off x="0" y="0"/>
          <a:ext cx="0" cy="0"/>
          <a:chOff x="0" y="0"/>
          <a:chExt cx="0" cy="0"/>
        </a:xfrm>
      </p:grpSpPr>
      <p:sp>
        <p:nvSpPr>
          <p:cNvPr id="43" name="Shape 43"/>
          <p:cNvSpPr/>
          <p:nvPr/>
        </p:nvSpPr>
        <p:spPr>
          <a:xfrm>
            <a:off x="4572000" y="-75"/>
            <a:ext cx="4572000" cy="5143500"/>
          </a:xfrm>
          <a:prstGeom prst="rect">
            <a:avLst/>
          </a:prstGeom>
          <a:solidFill>
            <a:schemeClr val="dk2"/>
          </a:solidFill>
          <a:ln>
            <a:noFill/>
          </a:ln>
        </p:spPr>
        <p:txBody>
          <a:bodyPr lIns="91425" tIns="91425" rIns="91425" bIns="91425" anchor="ctr" anchorCtr="0">
            <a:noAutofit/>
          </a:bodyPr>
          <a:lstStyle/>
          <a:p>
            <a:pPr lvl="0">
              <a:spcBef>
                <a:spcPts val="0"/>
              </a:spcBef>
              <a:buNone/>
            </a:pPr>
            <a:endParaRPr b="0" i="0" dirty="0">
              <a:latin typeface="Century Gothic Regular" charset="0"/>
              <a:ea typeface="Century Gothic Regular" charset="0"/>
              <a:cs typeface="Century Gothic Regular" charset="0"/>
            </a:endParaRPr>
          </a:p>
        </p:txBody>
      </p:sp>
      <p:cxnSp>
        <p:nvCxnSpPr>
          <p:cNvPr id="44" name="Shape 44"/>
          <p:cNvCxnSpPr/>
          <p:nvPr/>
        </p:nvCxnSpPr>
        <p:spPr>
          <a:xfrm>
            <a:off x="5029675" y="4495503"/>
            <a:ext cx="540900" cy="0"/>
          </a:xfrm>
          <a:prstGeom prst="straightConnector1">
            <a:avLst/>
          </a:prstGeom>
          <a:noFill/>
          <a:ln w="38100" cap="flat" cmpd="sng">
            <a:solidFill>
              <a:schemeClr val="accent5"/>
            </a:solidFill>
            <a:prstDash val="solid"/>
            <a:round/>
            <a:headEnd type="none" w="med" len="med"/>
            <a:tailEnd type="none" w="med" len="med"/>
          </a:ln>
        </p:spPr>
      </p:cxnSp>
      <p:sp>
        <p:nvSpPr>
          <p:cNvPr id="45" name="Shape 45"/>
          <p:cNvSpPr txBox="1">
            <a:spLocks noGrp="1"/>
          </p:cNvSpPr>
          <p:nvPr>
            <p:ph type="title"/>
          </p:nvPr>
        </p:nvSpPr>
        <p:spPr>
          <a:xfrm>
            <a:off x="265500" y="1209075"/>
            <a:ext cx="4045200" cy="1506300"/>
          </a:xfrm>
          <a:prstGeom prst="rect">
            <a:avLst/>
          </a:prstGeom>
        </p:spPr>
        <p:txBody>
          <a:bodyPr lIns="91425" tIns="91425" rIns="91425" bIns="91425" anchor="b" anchorCtr="0"/>
          <a:lstStyle>
            <a:lvl1pPr lvl="0" algn="ctr">
              <a:spcBef>
                <a:spcPts val="0"/>
              </a:spcBef>
              <a:buSzPct val="100000"/>
              <a:defRPr sz="3800"/>
            </a:lvl1pPr>
            <a:lvl2pPr lvl="1" algn="ctr">
              <a:spcBef>
                <a:spcPts val="0"/>
              </a:spcBef>
              <a:buSzPct val="100000"/>
              <a:defRPr sz="3800"/>
            </a:lvl2pPr>
            <a:lvl3pPr lvl="2" algn="ctr">
              <a:spcBef>
                <a:spcPts val="0"/>
              </a:spcBef>
              <a:buSzPct val="100000"/>
              <a:defRPr sz="3800"/>
            </a:lvl3pPr>
            <a:lvl4pPr lvl="3" algn="ctr">
              <a:spcBef>
                <a:spcPts val="0"/>
              </a:spcBef>
              <a:buSzPct val="100000"/>
              <a:defRPr sz="3800"/>
            </a:lvl4pPr>
            <a:lvl5pPr lvl="4" algn="ctr">
              <a:spcBef>
                <a:spcPts val="0"/>
              </a:spcBef>
              <a:buSzPct val="100000"/>
              <a:defRPr sz="3800"/>
            </a:lvl5pPr>
            <a:lvl6pPr lvl="5" algn="ctr">
              <a:spcBef>
                <a:spcPts val="0"/>
              </a:spcBef>
              <a:buSzPct val="100000"/>
              <a:defRPr sz="3800"/>
            </a:lvl6pPr>
            <a:lvl7pPr lvl="6" algn="ctr">
              <a:spcBef>
                <a:spcPts val="0"/>
              </a:spcBef>
              <a:buSzPct val="100000"/>
              <a:defRPr sz="3800"/>
            </a:lvl7pPr>
            <a:lvl8pPr lvl="7" algn="ctr">
              <a:spcBef>
                <a:spcPts val="0"/>
              </a:spcBef>
              <a:buSzPct val="100000"/>
              <a:defRPr sz="3800"/>
            </a:lvl8pPr>
            <a:lvl9pPr lvl="8" algn="ctr">
              <a:spcBef>
                <a:spcPts val="0"/>
              </a:spcBef>
              <a:buSzPct val="100000"/>
              <a:defRPr sz="3800"/>
            </a:lvl9pPr>
          </a:lstStyle>
          <a:p>
            <a:endParaRPr/>
          </a:p>
        </p:txBody>
      </p:sp>
      <p:sp>
        <p:nvSpPr>
          <p:cNvPr id="46" name="Shape 46"/>
          <p:cNvSpPr txBox="1">
            <a:spLocks noGrp="1"/>
          </p:cNvSpPr>
          <p:nvPr>
            <p:ph type="subTitle" idx="1"/>
          </p:nvPr>
        </p:nvSpPr>
        <p:spPr>
          <a:xfrm>
            <a:off x="265500" y="2769000"/>
            <a:ext cx="4045200" cy="1345500"/>
          </a:xfrm>
          <a:prstGeom prst="rect">
            <a:avLst/>
          </a:prstGeom>
        </p:spPr>
        <p:txBody>
          <a:bodyPr lIns="91425" tIns="91425" rIns="91425" bIns="91425" anchor="t" anchorCtr="0"/>
          <a:lstStyle>
            <a:lvl1pPr lvl="0" algn="ctr">
              <a:lnSpc>
                <a:spcPct val="100000"/>
              </a:lnSpc>
              <a:spcBef>
                <a:spcPts val="0"/>
              </a:spcBef>
              <a:spcAft>
                <a:spcPts val="0"/>
              </a:spcAft>
              <a:buClr>
                <a:schemeClr val="accent5"/>
              </a:buClr>
              <a:buSzPct val="100000"/>
              <a:buNone/>
              <a:defRPr sz="2100">
                <a:solidFill>
                  <a:schemeClr val="accent5"/>
                </a:solidFill>
              </a:defRPr>
            </a:lvl1pPr>
            <a:lvl2pPr lvl="1" algn="ctr">
              <a:lnSpc>
                <a:spcPct val="100000"/>
              </a:lnSpc>
              <a:spcBef>
                <a:spcPts val="0"/>
              </a:spcBef>
              <a:spcAft>
                <a:spcPts val="0"/>
              </a:spcAft>
              <a:buClr>
                <a:schemeClr val="accent5"/>
              </a:buClr>
              <a:buSzPct val="100000"/>
              <a:buNone/>
              <a:defRPr sz="2100">
                <a:solidFill>
                  <a:schemeClr val="accent5"/>
                </a:solidFill>
              </a:defRPr>
            </a:lvl2pPr>
            <a:lvl3pPr lvl="2" algn="ctr">
              <a:lnSpc>
                <a:spcPct val="100000"/>
              </a:lnSpc>
              <a:spcBef>
                <a:spcPts val="0"/>
              </a:spcBef>
              <a:spcAft>
                <a:spcPts val="0"/>
              </a:spcAft>
              <a:buClr>
                <a:schemeClr val="accent5"/>
              </a:buClr>
              <a:buSzPct val="100000"/>
              <a:buNone/>
              <a:defRPr sz="2100">
                <a:solidFill>
                  <a:schemeClr val="accent5"/>
                </a:solidFill>
              </a:defRPr>
            </a:lvl3pPr>
            <a:lvl4pPr lvl="3" algn="ctr">
              <a:lnSpc>
                <a:spcPct val="100000"/>
              </a:lnSpc>
              <a:spcBef>
                <a:spcPts val="0"/>
              </a:spcBef>
              <a:spcAft>
                <a:spcPts val="0"/>
              </a:spcAft>
              <a:buClr>
                <a:schemeClr val="accent5"/>
              </a:buClr>
              <a:buSzPct val="100000"/>
              <a:buNone/>
              <a:defRPr sz="2100">
                <a:solidFill>
                  <a:schemeClr val="accent5"/>
                </a:solidFill>
              </a:defRPr>
            </a:lvl4pPr>
            <a:lvl5pPr lvl="4" algn="ctr">
              <a:lnSpc>
                <a:spcPct val="100000"/>
              </a:lnSpc>
              <a:spcBef>
                <a:spcPts val="0"/>
              </a:spcBef>
              <a:spcAft>
                <a:spcPts val="0"/>
              </a:spcAft>
              <a:buClr>
                <a:schemeClr val="accent5"/>
              </a:buClr>
              <a:buSzPct val="100000"/>
              <a:buNone/>
              <a:defRPr sz="2100">
                <a:solidFill>
                  <a:schemeClr val="accent5"/>
                </a:solidFill>
              </a:defRPr>
            </a:lvl5pPr>
            <a:lvl6pPr lvl="5" algn="ctr">
              <a:lnSpc>
                <a:spcPct val="100000"/>
              </a:lnSpc>
              <a:spcBef>
                <a:spcPts val="0"/>
              </a:spcBef>
              <a:spcAft>
                <a:spcPts val="0"/>
              </a:spcAft>
              <a:buClr>
                <a:schemeClr val="accent5"/>
              </a:buClr>
              <a:buSzPct val="100000"/>
              <a:buNone/>
              <a:defRPr sz="2100">
                <a:solidFill>
                  <a:schemeClr val="accent5"/>
                </a:solidFill>
              </a:defRPr>
            </a:lvl6pPr>
            <a:lvl7pPr lvl="6" algn="ctr">
              <a:lnSpc>
                <a:spcPct val="100000"/>
              </a:lnSpc>
              <a:spcBef>
                <a:spcPts val="0"/>
              </a:spcBef>
              <a:spcAft>
                <a:spcPts val="0"/>
              </a:spcAft>
              <a:buClr>
                <a:schemeClr val="accent5"/>
              </a:buClr>
              <a:buSzPct val="100000"/>
              <a:buNone/>
              <a:defRPr sz="2100">
                <a:solidFill>
                  <a:schemeClr val="accent5"/>
                </a:solidFill>
              </a:defRPr>
            </a:lvl7pPr>
            <a:lvl8pPr lvl="7" algn="ctr">
              <a:lnSpc>
                <a:spcPct val="100000"/>
              </a:lnSpc>
              <a:spcBef>
                <a:spcPts val="0"/>
              </a:spcBef>
              <a:spcAft>
                <a:spcPts val="0"/>
              </a:spcAft>
              <a:buClr>
                <a:schemeClr val="accent5"/>
              </a:buClr>
              <a:buSzPct val="100000"/>
              <a:buNone/>
              <a:defRPr sz="2100">
                <a:solidFill>
                  <a:schemeClr val="accent5"/>
                </a:solidFill>
              </a:defRPr>
            </a:lvl8pPr>
            <a:lvl9pPr lvl="8" algn="ctr">
              <a:lnSpc>
                <a:spcPct val="100000"/>
              </a:lnSpc>
              <a:spcBef>
                <a:spcPts val="0"/>
              </a:spcBef>
              <a:spcAft>
                <a:spcPts val="0"/>
              </a:spcAft>
              <a:buClr>
                <a:schemeClr val="accent5"/>
              </a:buClr>
              <a:buSzPct val="100000"/>
              <a:buNone/>
              <a:defRPr sz="2100">
                <a:solidFill>
                  <a:schemeClr val="accent5"/>
                </a:solidFill>
              </a:defRPr>
            </a:lvl9pPr>
          </a:lstStyle>
          <a:p>
            <a:endParaRPr/>
          </a:p>
        </p:txBody>
      </p:sp>
      <p:sp>
        <p:nvSpPr>
          <p:cNvPr id="47" name="Shape 47"/>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8" name="Shape 4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lvl1pPr>
              <a:defRPr b="0" i="0">
                <a:latin typeface="Century Gothic Regular" charset="0"/>
                <a:ea typeface="Century Gothic Regular" charset="0"/>
                <a:cs typeface="Century Gothic Regular" charset="0"/>
              </a:defRPr>
            </a:lvl1pPr>
          </a:lstStyle>
          <a:p>
            <a:fld id="{00000000-1234-1234-1234-123412341234}" type="slidenum">
              <a:rPr lang="en" smtClean="0"/>
              <a:pPr/>
              <a:t>‹#›</a:t>
            </a:fld>
            <a:endParaRPr lang="e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aption">
    <p:spTree>
      <p:nvGrpSpPr>
        <p:cNvPr id="1" name="Shape 49"/>
        <p:cNvGrpSpPr/>
        <p:nvPr/>
      </p:nvGrpSpPr>
      <p:grpSpPr>
        <a:xfrm>
          <a:off x="0" y="0"/>
          <a:ext cx="0" cy="0"/>
          <a:chOff x="0" y="0"/>
          <a:chExt cx="0" cy="0"/>
        </a:xfrm>
      </p:grpSpPr>
      <p:sp>
        <p:nvSpPr>
          <p:cNvPr id="50" name="Shape 50"/>
          <p:cNvSpPr txBox="1">
            <a:spLocks noGrp="1"/>
          </p:cNvSpPr>
          <p:nvPr>
            <p:ph type="body" idx="1"/>
          </p:nvPr>
        </p:nvSpPr>
        <p:spPr>
          <a:xfrm>
            <a:off x="319500" y="4233725"/>
            <a:ext cx="5998800" cy="598800"/>
          </a:xfrm>
          <a:prstGeom prst="rect">
            <a:avLst/>
          </a:prstGeom>
        </p:spPr>
        <p:txBody>
          <a:bodyPr lIns="91425" tIns="91425" rIns="91425" bIns="91425" anchor="ctr" anchorCtr="0"/>
          <a:lstStyle>
            <a:lvl1pPr lvl="0">
              <a:lnSpc>
                <a:spcPct val="100000"/>
              </a:lnSpc>
              <a:spcBef>
                <a:spcPts val="0"/>
              </a:spcBef>
              <a:spcAft>
                <a:spcPts val="0"/>
              </a:spcAft>
              <a:buFont typeface="Roboto Slab"/>
              <a:buNone/>
              <a:defRPr>
                <a:latin typeface="Roboto Slab"/>
                <a:ea typeface="Roboto Slab"/>
                <a:cs typeface="Roboto Slab"/>
                <a:sym typeface="Roboto Slab"/>
              </a:defRPr>
            </a:lvl1pPr>
          </a:lstStyle>
          <a:p>
            <a:endParaRPr/>
          </a:p>
        </p:txBody>
      </p:sp>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lvl1pPr>
              <a:defRPr b="0" i="0">
                <a:latin typeface="Century Gothic Regular" charset="0"/>
                <a:ea typeface="Century Gothic Regular" charset="0"/>
                <a:cs typeface="Century Gothic Regular" charset="0"/>
              </a:defRPr>
            </a:lvl1pPr>
          </a:lstStyle>
          <a:p>
            <a:fld id="{00000000-1234-1234-1234-123412341234}" type="slidenum">
              <a:rPr lang="en" smtClean="0"/>
              <a:pPr/>
              <a:t>‹#›</a:t>
            </a:fld>
            <a:endParaRPr lang="e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ig number">
    <p:spTree>
      <p:nvGrpSpPr>
        <p:cNvPr id="1" name="Shape 52"/>
        <p:cNvGrpSpPr/>
        <p:nvPr/>
      </p:nvGrpSpPr>
      <p:grpSpPr>
        <a:xfrm>
          <a:off x="0" y="0"/>
          <a:ext cx="0" cy="0"/>
          <a:chOff x="0" y="0"/>
          <a:chExt cx="0" cy="0"/>
        </a:xfrm>
      </p:grpSpPr>
      <p:sp>
        <p:nvSpPr>
          <p:cNvPr id="53" name="Shape 53"/>
          <p:cNvSpPr/>
          <p:nvPr/>
        </p:nvSpPr>
        <p:spPr>
          <a:xfrm>
            <a:off x="150" y="5076825"/>
            <a:ext cx="9143700" cy="666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b="0" i="0" dirty="0">
              <a:latin typeface="Century Gothic Regular" charset="0"/>
              <a:ea typeface="Century Gothic Regular" charset="0"/>
              <a:cs typeface="Century Gothic Regular" charset="0"/>
            </a:endParaRPr>
          </a:p>
        </p:txBody>
      </p:sp>
      <p:sp>
        <p:nvSpPr>
          <p:cNvPr id="54" name="Shape 54"/>
          <p:cNvSpPr txBox="1">
            <a:spLocks noGrp="1"/>
          </p:cNvSpPr>
          <p:nvPr>
            <p:ph type="title"/>
          </p:nvPr>
        </p:nvSpPr>
        <p:spPr>
          <a:xfrm>
            <a:off x="387900" y="1152450"/>
            <a:ext cx="8368200" cy="1538400"/>
          </a:xfrm>
          <a:prstGeom prst="rect">
            <a:avLst/>
          </a:prstGeom>
        </p:spPr>
        <p:txBody>
          <a:bodyPr lIns="91425" tIns="91425" rIns="91425" bIns="91425" anchor="ctr" anchorCtr="0"/>
          <a:lstStyle>
            <a:lvl1pPr lvl="0" algn="ctr">
              <a:spcBef>
                <a:spcPts val="0"/>
              </a:spcBef>
              <a:buClr>
                <a:schemeClr val="accent5"/>
              </a:buClr>
              <a:buSzPct val="100000"/>
              <a:defRPr sz="13000">
                <a:solidFill>
                  <a:schemeClr val="accent5"/>
                </a:solidFill>
              </a:defRPr>
            </a:lvl1pPr>
            <a:lvl2pPr lvl="1" algn="ctr">
              <a:spcBef>
                <a:spcPts val="0"/>
              </a:spcBef>
              <a:buClr>
                <a:schemeClr val="accent5"/>
              </a:buClr>
              <a:buSzPct val="100000"/>
              <a:defRPr sz="13000">
                <a:solidFill>
                  <a:schemeClr val="accent5"/>
                </a:solidFill>
              </a:defRPr>
            </a:lvl2pPr>
            <a:lvl3pPr lvl="2" algn="ctr">
              <a:spcBef>
                <a:spcPts val="0"/>
              </a:spcBef>
              <a:buClr>
                <a:schemeClr val="accent5"/>
              </a:buClr>
              <a:buSzPct val="100000"/>
              <a:defRPr sz="13000">
                <a:solidFill>
                  <a:schemeClr val="accent5"/>
                </a:solidFill>
              </a:defRPr>
            </a:lvl3pPr>
            <a:lvl4pPr lvl="3" algn="ctr">
              <a:spcBef>
                <a:spcPts val="0"/>
              </a:spcBef>
              <a:buClr>
                <a:schemeClr val="accent5"/>
              </a:buClr>
              <a:buSzPct val="100000"/>
              <a:defRPr sz="13000">
                <a:solidFill>
                  <a:schemeClr val="accent5"/>
                </a:solidFill>
              </a:defRPr>
            </a:lvl4pPr>
            <a:lvl5pPr lvl="4" algn="ctr">
              <a:spcBef>
                <a:spcPts val="0"/>
              </a:spcBef>
              <a:buClr>
                <a:schemeClr val="accent5"/>
              </a:buClr>
              <a:buSzPct val="100000"/>
              <a:defRPr sz="13000">
                <a:solidFill>
                  <a:schemeClr val="accent5"/>
                </a:solidFill>
              </a:defRPr>
            </a:lvl5pPr>
            <a:lvl6pPr lvl="5" algn="ctr">
              <a:spcBef>
                <a:spcPts val="0"/>
              </a:spcBef>
              <a:buClr>
                <a:schemeClr val="accent5"/>
              </a:buClr>
              <a:buSzPct val="100000"/>
              <a:defRPr sz="13000">
                <a:solidFill>
                  <a:schemeClr val="accent5"/>
                </a:solidFill>
              </a:defRPr>
            </a:lvl6pPr>
            <a:lvl7pPr lvl="6" algn="ctr">
              <a:spcBef>
                <a:spcPts val="0"/>
              </a:spcBef>
              <a:buClr>
                <a:schemeClr val="accent5"/>
              </a:buClr>
              <a:buSzPct val="100000"/>
              <a:defRPr sz="13000">
                <a:solidFill>
                  <a:schemeClr val="accent5"/>
                </a:solidFill>
              </a:defRPr>
            </a:lvl7pPr>
            <a:lvl8pPr lvl="7" algn="ctr">
              <a:spcBef>
                <a:spcPts val="0"/>
              </a:spcBef>
              <a:buClr>
                <a:schemeClr val="accent5"/>
              </a:buClr>
              <a:buSzPct val="100000"/>
              <a:defRPr sz="13000">
                <a:solidFill>
                  <a:schemeClr val="accent5"/>
                </a:solidFill>
              </a:defRPr>
            </a:lvl8pPr>
            <a:lvl9pPr lvl="8" algn="ctr">
              <a:spcBef>
                <a:spcPts val="0"/>
              </a:spcBef>
              <a:buClr>
                <a:schemeClr val="accent5"/>
              </a:buClr>
              <a:buSzPct val="100000"/>
              <a:defRPr sz="13000">
                <a:solidFill>
                  <a:schemeClr val="accent5"/>
                </a:solidFill>
              </a:defRPr>
            </a:lvl9pPr>
          </a:lstStyle>
          <a:p>
            <a:endParaRPr/>
          </a:p>
        </p:txBody>
      </p:sp>
      <p:sp>
        <p:nvSpPr>
          <p:cNvPr id="55" name="Shape 55"/>
          <p:cNvSpPr txBox="1">
            <a:spLocks noGrp="1"/>
          </p:cNvSpPr>
          <p:nvPr>
            <p:ph type="body" idx="1"/>
          </p:nvPr>
        </p:nvSpPr>
        <p:spPr>
          <a:xfrm>
            <a:off x="387900" y="2919450"/>
            <a:ext cx="8368200" cy="10716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6" name="Shape 5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lvl1pPr>
              <a:defRPr b="0" i="0">
                <a:latin typeface="Century Gothic Regular" charset="0"/>
                <a:ea typeface="Century Gothic Regular" charset="0"/>
                <a:cs typeface="Century Gothic Regular" charset="0"/>
              </a:defRPr>
            </a:lvl1pPr>
          </a:lstStyle>
          <a:p>
            <a:fld id="{00000000-1234-1234-1234-123412341234}" type="slidenum">
              <a:rPr lang="en" smtClean="0"/>
              <a:pPr/>
              <a:t>‹#›</a:t>
            </a:fld>
            <a:endParaRPr lang="e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7"/>
        <p:cNvGrpSpPr/>
        <p:nvPr/>
      </p:nvGrpSpPr>
      <p:grpSpPr>
        <a:xfrm>
          <a:off x="0" y="0"/>
          <a:ext cx="0" cy="0"/>
          <a:chOff x="0" y="0"/>
          <a:chExt cx="0" cy="0"/>
        </a:xfrm>
      </p:grpSpPr>
      <p:sp>
        <p:nvSpPr>
          <p:cNvPr id="58" name="Shape 5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lvl1pPr>
              <a:defRPr b="0" i="0">
                <a:latin typeface="Century Gothic Regular" charset="0"/>
                <a:ea typeface="Century Gothic Regular" charset="0"/>
                <a:cs typeface="Century Gothic Regular" charset="0"/>
              </a:defRPr>
            </a:lvl1pPr>
          </a:lstStyle>
          <a:p>
            <a:fld id="{00000000-1234-1234-1234-123412341234}" type="slidenum">
              <a:rPr lang="en" smtClean="0"/>
              <a:pPr/>
              <a:t>‹#›</a:t>
            </a:fld>
            <a:endParaRPr lang="e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628650" y="273843"/>
            <a:ext cx="7886700" cy="994200"/>
          </a:xfrm>
          <a:prstGeom prst="rect">
            <a:avLst/>
          </a:prstGeom>
          <a:noFill/>
          <a:ln>
            <a:noFill/>
          </a:ln>
        </p:spPr>
        <p:txBody>
          <a:bodyPr lIns="68575" tIns="68575" rIns="68575" bIns="68575" anchor="ctr" anchorCtr="0"/>
          <a:lstStyle>
            <a:lvl1pPr marL="0" marR="0" lvl="0" indent="0" algn="l" rtl="0">
              <a:lnSpc>
                <a:spcPct val="90000"/>
              </a:lnSpc>
              <a:spcBef>
                <a:spcPts val="0"/>
              </a:spcBef>
              <a:buClr>
                <a:schemeClr val="dk1"/>
              </a:buClr>
              <a:buSzPct val="33333"/>
              <a:buFont typeface="Calibri"/>
              <a:buNone/>
              <a:defRPr sz="3300" b="0" i="0" u="none" strike="noStrike" cap="none">
                <a:solidFill>
                  <a:schemeClr val="dk1"/>
                </a:solidFill>
                <a:latin typeface="Century Gothic Regular" charset="0"/>
                <a:ea typeface="Century Gothic Regular" charset="0"/>
                <a:cs typeface="Century Gothic Regular" charset="0"/>
                <a:sym typeface="Calibri"/>
              </a:defRPr>
            </a:lvl1pPr>
            <a:lvl2pPr lvl="1" indent="0" rtl="0">
              <a:spcBef>
                <a:spcPts val="0"/>
              </a:spcBef>
              <a:buSzPct val="78571"/>
              <a:buNone/>
              <a:defRPr sz="1400"/>
            </a:lvl2pPr>
            <a:lvl3pPr lvl="2" indent="0" rtl="0">
              <a:spcBef>
                <a:spcPts val="0"/>
              </a:spcBef>
              <a:buSzPct val="78571"/>
              <a:buNone/>
              <a:defRPr sz="1400"/>
            </a:lvl3pPr>
            <a:lvl4pPr lvl="3" indent="0" rtl="0">
              <a:spcBef>
                <a:spcPts val="0"/>
              </a:spcBef>
              <a:buSzPct val="78571"/>
              <a:buNone/>
              <a:defRPr sz="1400"/>
            </a:lvl4pPr>
            <a:lvl5pPr lvl="4" indent="0" rtl="0">
              <a:spcBef>
                <a:spcPts val="0"/>
              </a:spcBef>
              <a:buSzPct val="78571"/>
              <a:buNone/>
              <a:defRPr sz="1400"/>
            </a:lvl5pPr>
            <a:lvl6pPr lvl="5" indent="0" rtl="0">
              <a:spcBef>
                <a:spcPts val="0"/>
              </a:spcBef>
              <a:buSzPct val="78571"/>
              <a:buNone/>
              <a:defRPr sz="1400"/>
            </a:lvl6pPr>
            <a:lvl7pPr lvl="6" indent="0" rtl="0">
              <a:spcBef>
                <a:spcPts val="0"/>
              </a:spcBef>
              <a:buSzPct val="78571"/>
              <a:buNone/>
              <a:defRPr sz="1400"/>
            </a:lvl7pPr>
            <a:lvl8pPr lvl="7" indent="0" rtl="0">
              <a:spcBef>
                <a:spcPts val="0"/>
              </a:spcBef>
              <a:buSzPct val="78571"/>
              <a:buNone/>
              <a:defRPr sz="1400"/>
            </a:lvl8pPr>
            <a:lvl9pPr lvl="8" indent="0" rtl="0">
              <a:spcBef>
                <a:spcPts val="0"/>
              </a:spcBef>
              <a:buSzPct val="78571"/>
              <a:buNone/>
              <a:defRPr sz="1400"/>
            </a:lvl9pPr>
          </a:lstStyle>
          <a:p>
            <a:endParaRPr dirty="0"/>
          </a:p>
        </p:txBody>
      </p:sp>
      <p:sp>
        <p:nvSpPr>
          <p:cNvPr id="61" name="Shape 61"/>
          <p:cNvSpPr txBox="1">
            <a:spLocks noGrp="1"/>
          </p:cNvSpPr>
          <p:nvPr>
            <p:ph type="body" idx="1"/>
          </p:nvPr>
        </p:nvSpPr>
        <p:spPr>
          <a:xfrm>
            <a:off x="628650" y="1369218"/>
            <a:ext cx="7886700" cy="3263400"/>
          </a:xfrm>
          <a:prstGeom prst="rect">
            <a:avLst/>
          </a:prstGeom>
          <a:noFill/>
          <a:ln>
            <a:noFill/>
          </a:ln>
        </p:spPr>
        <p:txBody>
          <a:bodyPr lIns="68575" tIns="68575" rIns="68575" bIns="68575" anchor="t" anchorCtr="0"/>
          <a:lstStyle>
            <a:lvl1pPr marL="177800" marR="0" lvl="0" indent="-38100" algn="l" rtl="0">
              <a:lnSpc>
                <a:spcPct val="90000"/>
              </a:lnSpc>
              <a:spcBef>
                <a:spcPts val="800"/>
              </a:spcBef>
              <a:buClr>
                <a:schemeClr val="dk1"/>
              </a:buClr>
              <a:buSzPct val="100000"/>
              <a:buFont typeface="Arial"/>
              <a:buChar char="•"/>
              <a:defRPr sz="2100" b="0" i="0" u="none" strike="noStrike" cap="none">
                <a:solidFill>
                  <a:schemeClr val="dk1"/>
                </a:solidFill>
                <a:latin typeface="Century Gothic Regular" charset="0"/>
                <a:ea typeface="Century Gothic Regular" charset="0"/>
                <a:cs typeface="Century Gothic Regular" charset="0"/>
                <a:sym typeface="Calibri"/>
              </a:defRPr>
            </a:lvl1pPr>
            <a:lvl2pPr marL="520700" marR="0" lvl="1" indent="-63500" algn="l" rtl="0">
              <a:lnSpc>
                <a:spcPct val="90000"/>
              </a:lnSpc>
              <a:spcBef>
                <a:spcPts val="4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63600" marR="0" lvl="2" indent="-76200" algn="l" rtl="0">
              <a:lnSpc>
                <a:spcPct val="90000"/>
              </a:lnSpc>
              <a:spcBef>
                <a:spcPts val="4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6500" marR="0" lvl="3"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1549400" marR="0" lvl="4"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1892300" marR="0" lvl="5"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6pPr>
            <a:lvl7pPr marL="2235200" marR="0" lvl="6"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7pPr>
            <a:lvl8pPr marL="2578100" marR="0" lvl="7"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8pPr>
            <a:lvl9pPr marL="2921000" marR="0" lvl="8" indent="-88900" algn="l" rtl="0">
              <a:lnSpc>
                <a:spcPct val="90000"/>
              </a:lnSpc>
              <a:spcBef>
                <a:spcPts val="400"/>
              </a:spcBef>
              <a:buClr>
                <a:schemeClr val="dk1"/>
              </a:buClr>
              <a:buSzPct val="100000"/>
              <a:buFont typeface="Arial"/>
              <a:buChar char="•"/>
              <a:defRPr sz="1400" b="0" i="0" u="none" strike="noStrike" cap="none">
                <a:solidFill>
                  <a:schemeClr val="dk1"/>
                </a:solidFill>
                <a:latin typeface="Calibri"/>
                <a:ea typeface="Calibri"/>
                <a:cs typeface="Calibri"/>
                <a:sym typeface="Calibri"/>
              </a:defRPr>
            </a:lvl9pPr>
          </a:lstStyle>
          <a:p>
            <a:endParaRPr dirty="0"/>
          </a:p>
        </p:txBody>
      </p:sp>
      <p:sp>
        <p:nvSpPr>
          <p:cNvPr id="62" name="Shape 62"/>
          <p:cNvSpPr txBox="1">
            <a:spLocks noGrp="1"/>
          </p:cNvSpPr>
          <p:nvPr>
            <p:ph type="dt" idx="10"/>
          </p:nvPr>
        </p:nvSpPr>
        <p:spPr>
          <a:xfrm>
            <a:off x="628650" y="4767262"/>
            <a:ext cx="2057400" cy="273900"/>
          </a:xfrm>
          <a:prstGeom prst="rect">
            <a:avLst/>
          </a:prstGeom>
          <a:noFill/>
          <a:ln>
            <a:noFill/>
          </a:ln>
        </p:spPr>
        <p:txBody>
          <a:bodyPr lIns="68575" tIns="68575" rIns="68575" bIns="68575" anchor="ctr" anchorCtr="0"/>
          <a:lstStyle>
            <a:lvl1pPr marL="0" marR="0" lvl="0" indent="0" algn="l" rtl="0">
              <a:spcBef>
                <a:spcPts val="0"/>
              </a:spcBef>
              <a:buSzPct val="122222"/>
              <a:buNone/>
              <a:defRPr sz="900" b="0" i="0" u="none" strike="noStrike" cap="none">
                <a:solidFill>
                  <a:srgbClr val="888888"/>
                </a:solidFill>
                <a:latin typeface="Century Gothic Regular" charset="0"/>
                <a:ea typeface="Century Gothic Regular" charset="0"/>
                <a:cs typeface="Century Gothic Regular" charset="0"/>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lang="en-US" dirty="0"/>
          </a:p>
        </p:txBody>
      </p:sp>
      <p:sp>
        <p:nvSpPr>
          <p:cNvPr id="63" name="Shape 63"/>
          <p:cNvSpPr txBox="1">
            <a:spLocks noGrp="1"/>
          </p:cNvSpPr>
          <p:nvPr>
            <p:ph type="ftr" idx="11"/>
          </p:nvPr>
        </p:nvSpPr>
        <p:spPr>
          <a:xfrm>
            <a:off x="3028950" y="4767262"/>
            <a:ext cx="3086100" cy="273900"/>
          </a:xfrm>
          <a:prstGeom prst="rect">
            <a:avLst/>
          </a:prstGeom>
          <a:noFill/>
          <a:ln>
            <a:noFill/>
          </a:ln>
        </p:spPr>
        <p:txBody>
          <a:bodyPr lIns="68575" tIns="68575" rIns="68575" bIns="68575" anchor="ctr" anchorCtr="0"/>
          <a:lstStyle>
            <a:lvl1pPr marL="0" marR="0" lvl="0" indent="0" algn="ctr" rtl="0">
              <a:spcBef>
                <a:spcPts val="0"/>
              </a:spcBef>
              <a:buSzPct val="122222"/>
              <a:buNone/>
              <a:defRPr sz="900" b="0" i="0" u="none" strike="noStrike" cap="none">
                <a:solidFill>
                  <a:srgbClr val="888888"/>
                </a:solidFill>
                <a:latin typeface="Century Gothic Regular" charset="0"/>
                <a:ea typeface="Century Gothic Regular" charset="0"/>
                <a:cs typeface="Century Gothic Regular" charset="0"/>
                <a:sym typeface="Calibri"/>
              </a:defRPr>
            </a:lvl1pPr>
            <a:lvl2pPr marL="342900" marR="0" lvl="1" indent="0" algn="l" rtl="0">
              <a:spcBef>
                <a:spcPts val="0"/>
              </a:spcBef>
              <a:buSzPct val="78571"/>
              <a:buNone/>
              <a:defRPr sz="1400" b="0" i="0" u="none" strike="noStrike" cap="none">
                <a:solidFill>
                  <a:schemeClr val="dk1"/>
                </a:solidFill>
                <a:latin typeface="Calibri"/>
                <a:ea typeface="Calibri"/>
                <a:cs typeface="Calibri"/>
                <a:sym typeface="Calibri"/>
              </a:defRPr>
            </a:lvl2pPr>
            <a:lvl3pPr marL="685800" marR="0" lvl="2" indent="0" algn="l" rtl="0">
              <a:spcBef>
                <a:spcPts val="0"/>
              </a:spcBef>
              <a:buSzPct val="78571"/>
              <a:buNone/>
              <a:defRPr sz="1400" b="0" i="0" u="none" strike="noStrike" cap="none">
                <a:solidFill>
                  <a:schemeClr val="dk1"/>
                </a:solidFill>
                <a:latin typeface="Calibri"/>
                <a:ea typeface="Calibri"/>
                <a:cs typeface="Calibri"/>
                <a:sym typeface="Calibri"/>
              </a:defRPr>
            </a:lvl3pPr>
            <a:lvl4pPr marL="1028700" marR="0" lvl="3" indent="0" algn="l" rtl="0">
              <a:spcBef>
                <a:spcPts val="0"/>
              </a:spcBef>
              <a:buSzPct val="78571"/>
              <a:buNone/>
              <a:defRPr sz="1400" b="0" i="0" u="none" strike="noStrike" cap="none">
                <a:solidFill>
                  <a:schemeClr val="dk1"/>
                </a:solidFill>
                <a:latin typeface="Calibri"/>
                <a:ea typeface="Calibri"/>
                <a:cs typeface="Calibri"/>
                <a:sym typeface="Calibri"/>
              </a:defRPr>
            </a:lvl4pPr>
            <a:lvl5pPr marL="1371600" marR="0" lvl="4" indent="0" algn="l" rtl="0">
              <a:spcBef>
                <a:spcPts val="0"/>
              </a:spcBef>
              <a:buSzPct val="78571"/>
              <a:buNone/>
              <a:defRPr sz="1400" b="0" i="0" u="none" strike="noStrike" cap="none">
                <a:solidFill>
                  <a:schemeClr val="dk1"/>
                </a:solidFill>
                <a:latin typeface="Calibri"/>
                <a:ea typeface="Calibri"/>
                <a:cs typeface="Calibri"/>
                <a:sym typeface="Calibri"/>
              </a:defRPr>
            </a:lvl5pPr>
            <a:lvl6pPr marL="1714500" marR="0" lvl="5" indent="0" algn="l" rtl="0">
              <a:spcBef>
                <a:spcPts val="0"/>
              </a:spcBef>
              <a:buSzPct val="78571"/>
              <a:buNone/>
              <a:defRPr sz="1400" b="0" i="0" u="none" strike="noStrike" cap="none">
                <a:solidFill>
                  <a:schemeClr val="dk1"/>
                </a:solidFill>
                <a:latin typeface="Calibri"/>
                <a:ea typeface="Calibri"/>
                <a:cs typeface="Calibri"/>
                <a:sym typeface="Calibri"/>
              </a:defRPr>
            </a:lvl6pPr>
            <a:lvl7pPr marL="2057400" marR="0" lvl="6" indent="0" algn="l" rtl="0">
              <a:spcBef>
                <a:spcPts val="0"/>
              </a:spcBef>
              <a:buSzPct val="78571"/>
              <a:buNone/>
              <a:defRPr sz="1400" b="0" i="0" u="none" strike="noStrike" cap="none">
                <a:solidFill>
                  <a:schemeClr val="dk1"/>
                </a:solidFill>
                <a:latin typeface="Calibri"/>
                <a:ea typeface="Calibri"/>
                <a:cs typeface="Calibri"/>
                <a:sym typeface="Calibri"/>
              </a:defRPr>
            </a:lvl7pPr>
            <a:lvl8pPr marL="2400300" marR="0" lvl="7" indent="0" algn="l" rtl="0">
              <a:spcBef>
                <a:spcPts val="0"/>
              </a:spcBef>
              <a:buSzPct val="78571"/>
              <a:buNone/>
              <a:defRPr sz="1400" b="0" i="0" u="none" strike="noStrike" cap="none">
                <a:solidFill>
                  <a:schemeClr val="dk1"/>
                </a:solidFill>
                <a:latin typeface="Calibri"/>
                <a:ea typeface="Calibri"/>
                <a:cs typeface="Calibri"/>
                <a:sym typeface="Calibri"/>
              </a:defRPr>
            </a:lvl8pPr>
            <a:lvl9pPr marL="2743200" marR="0" lvl="8" indent="0" algn="l" rtl="0">
              <a:spcBef>
                <a:spcPts val="0"/>
              </a:spcBef>
              <a:buSzPct val="78571"/>
              <a:buNone/>
              <a:defRPr sz="1400" b="0" i="0" u="none" strike="noStrike" cap="none">
                <a:solidFill>
                  <a:schemeClr val="dk1"/>
                </a:solidFill>
                <a:latin typeface="Calibri"/>
                <a:ea typeface="Calibri"/>
                <a:cs typeface="Calibri"/>
                <a:sym typeface="Calibri"/>
              </a:defRPr>
            </a:lvl9pPr>
          </a:lstStyle>
          <a:p>
            <a:endParaRPr lang="en-US" dirty="0"/>
          </a:p>
        </p:txBody>
      </p:sp>
      <p:sp>
        <p:nvSpPr>
          <p:cNvPr id="64" name="Shape 64"/>
          <p:cNvSpPr txBox="1">
            <a:spLocks noGrp="1"/>
          </p:cNvSpPr>
          <p:nvPr>
            <p:ph type="sldNum" idx="12"/>
          </p:nvPr>
        </p:nvSpPr>
        <p:spPr>
          <a:xfrm>
            <a:off x="6457950" y="4767262"/>
            <a:ext cx="2057400" cy="273900"/>
          </a:xfrm>
          <a:prstGeom prst="rect">
            <a:avLst/>
          </a:prstGeom>
          <a:noFill/>
          <a:ln>
            <a:noFill/>
          </a:ln>
        </p:spPr>
        <p:txBody>
          <a:bodyPr lIns="68575" tIns="34275" rIns="68575" bIns="34275" anchor="ctr" anchorCtr="0">
            <a:noAutofit/>
          </a:bodyPr>
          <a:lstStyle>
            <a:lvl1pPr>
              <a:defRPr b="0" i="0">
                <a:latin typeface="Century Gothic Regular" charset="0"/>
                <a:ea typeface="Century Gothic Regular" charset="0"/>
                <a:cs typeface="Century Gothic Regular" charset="0"/>
              </a:defRPr>
            </a:lvl1pPr>
          </a:lstStyle>
          <a:p>
            <a:pPr algn="r">
              <a:buSzPct val="25000"/>
            </a:pPr>
            <a:fld id="{00000000-1234-1234-1234-123412341234}" type="slidenum">
              <a:rPr lang="en" sz="900" smtClean="0">
                <a:solidFill>
                  <a:srgbClr val="888888"/>
                </a:solidFill>
                <a:sym typeface="Calibri"/>
              </a:rPr>
              <a:pPr algn="r">
                <a:buSzPct val="25000"/>
              </a:pPr>
              <a:t>‹#›</a:t>
            </a:fld>
            <a:endParaRPr lang="en" sz="900" dirty="0">
              <a:solidFill>
                <a:srgbClr val="888888"/>
              </a:solidFill>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35F823C-8E53-DF4F-A3CC-4C164B360007}" type="datetimeFigureOut">
              <a:rPr lang="en-US" smtClean="0"/>
              <a:t>8/22/19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1928E-634E-AE44-B5B4-AE009AF73C3C}" type="slidenum">
              <a:rPr lang="en-US" smtClean="0"/>
              <a:t>‹#›</a:t>
            </a:fld>
            <a:endParaRPr lang="en-US"/>
          </a:p>
        </p:txBody>
      </p:sp>
    </p:spTree>
    <p:extLst>
      <p:ext uri="{BB962C8B-B14F-4D97-AF65-F5344CB8AC3E}">
        <p14:creationId xmlns:p14="http://schemas.microsoft.com/office/powerpoint/2010/main" val="169558998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87900" y="458025"/>
            <a:ext cx="8368200" cy="686100"/>
          </a:xfrm>
          <a:prstGeom prst="rect">
            <a:avLst/>
          </a:prstGeom>
          <a:noFill/>
          <a:ln>
            <a:noFill/>
          </a:ln>
        </p:spPr>
        <p:txBody>
          <a:bodyPr lIns="91425" tIns="91425" rIns="91425" bIns="91425" anchor="b" anchorCtr="0"/>
          <a:lstStyle>
            <a:lvl1pPr lvl="0">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1pPr>
            <a:lvl2pPr lvl="1">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2pPr>
            <a:lvl3pPr lvl="2">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3pPr>
            <a:lvl4pPr lvl="3">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4pPr>
            <a:lvl5pPr lvl="4">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5pPr>
            <a:lvl6pPr lvl="5">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6pPr>
            <a:lvl7pPr lvl="6">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7pPr>
            <a:lvl8pPr lvl="7">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8pPr>
            <a:lvl9pPr lvl="8">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9pPr>
          </a:lstStyle>
          <a:p>
            <a:endParaRPr/>
          </a:p>
        </p:txBody>
      </p:sp>
      <p:sp>
        <p:nvSpPr>
          <p:cNvPr id="7" name="Shape 7"/>
          <p:cNvSpPr txBox="1">
            <a:spLocks noGrp="1"/>
          </p:cNvSpPr>
          <p:nvPr>
            <p:ph type="body" idx="1"/>
          </p:nvPr>
        </p:nvSpPr>
        <p:spPr>
          <a:xfrm>
            <a:off x="387900" y="1489824"/>
            <a:ext cx="8368200" cy="30789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1"/>
              </a:buClr>
              <a:buSzPct val="100000"/>
              <a:buFont typeface="Roboto"/>
              <a:defRPr sz="1800">
                <a:solidFill>
                  <a:schemeClr val="dk1"/>
                </a:solidFill>
                <a:latin typeface="Roboto"/>
                <a:ea typeface="Roboto"/>
                <a:cs typeface="Roboto"/>
                <a:sym typeface="Roboto"/>
              </a:defRPr>
            </a:lvl1pPr>
            <a:lvl2pPr lvl="1">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2pPr>
            <a:lvl3pPr lvl="2">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3pPr>
            <a:lvl4pPr lvl="3">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4pPr>
            <a:lvl5pPr lvl="4">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5pPr>
            <a:lvl6pPr lvl="5">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6pPr>
            <a:lvl7pPr lvl="6">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7pPr>
            <a:lvl8pPr lvl="7">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8pPr>
            <a:lvl9pPr lvl="8">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1"/>
                </a:solidFill>
                <a:latin typeface="Roboto"/>
                <a:ea typeface="Roboto"/>
                <a:cs typeface="Roboto"/>
                <a:sym typeface="Roboto"/>
              </a:rPr>
              <a:t>‹#›</a:t>
            </a:fld>
            <a:endParaRPr lang="en" sz="1000">
              <a:solidFill>
                <a:schemeClr val="dk1"/>
              </a:solidFill>
              <a:latin typeface="Roboto"/>
              <a:ea typeface="Roboto"/>
              <a:cs typeface="Roboto"/>
              <a:sym typeface="Roboto"/>
            </a:endParaRPr>
          </a:p>
        </p:txBody>
      </p:sp>
    </p:spTree>
  </p:cSld>
  <p:clrMap bg1="lt1" tx1="dk1" bg2="lt2" tx2="dk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ideo" Target="https://www.youtube.com/embed/AGQ_7K35ysA?feature=oembed" TargetMode="External"/><Relationship Id="rId5" Type="http://schemas.openxmlformats.org/officeDocument/2006/relationships/hyperlink" Target="https://www.youtube.com/watch?v=AGQ_7K35ysA" TargetMode="Externa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ctrTitle"/>
          </p:nvPr>
        </p:nvSpPr>
        <p:spPr>
          <a:xfrm>
            <a:off x="1521235" y="869233"/>
            <a:ext cx="6390300" cy="1539300"/>
          </a:xfrm>
          <a:prstGeom prst="rect">
            <a:avLst/>
          </a:prstGeom>
          <a:noFill/>
          <a:ln>
            <a:noFill/>
          </a:ln>
        </p:spPr>
        <p:txBody>
          <a:bodyPr lIns="68575" tIns="34275" rIns="68575" bIns="34275" anchor="b" anchorCtr="0">
            <a:noAutofit/>
          </a:bodyPr>
          <a:lstStyle/>
          <a:p>
            <a:pPr lvl="0">
              <a:lnSpc>
                <a:spcPct val="90000"/>
              </a:lnSpc>
              <a:buSzPct val="25000"/>
            </a:pPr>
            <a:r>
              <a:rPr lang="en-US" sz="4400" dirty="0">
                <a:latin typeface="Century Gothic" charset="0"/>
                <a:ea typeface="Century Gothic" charset="0"/>
                <a:cs typeface="Century Gothic" charset="0"/>
              </a:rPr>
              <a:t>Access as a Lens for Peer Tutoring</a:t>
            </a:r>
            <a:endParaRPr lang="en" sz="4100" u="none" strike="noStrike" cap="none" dirty="0">
              <a:solidFill>
                <a:schemeClr val="dk1"/>
              </a:solidFill>
              <a:latin typeface="Century Gothic" charset="0"/>
              <a:ea typeface="Century Gothic" charset="0"/>
              <a:cs typeface="Century Gothic" charset="0"/>
              <a:sym typeface="Calibri"/>
            </a:endParaRPr>
          </a:p>
        </p:txBody>
      </p:sp>
      <p:sp>
        <p:nvSpPr>
          <p:cNvPr id="77" name="Shape 77"/>
          <p:cNvSpPr txBox="1">
            <a:spLocks noGrp="1"/>
          </p:cNvSpPr>
          <p:nvPr>
            <p:ph type="subTitle" idx="1"/>
          </p:nvPr>
        </p:nvSpPr>
        <p:spPr>
          <a:xfrm>
            <a:off x="1521235" y="2934123"/>
            <a:ext cx="6390300" cy="594300"/>
          </a:xfrm>
          <a:prstGeom prst="rect">
            <a:avLst/>
          </a:prstGeom>
          <a:noFill/>
          <a:ln>
            <a:noFill/>
          </a:ln>
        </p:spPr>
        <p:txBody>
          <a:bodyPr lIns="68575" tIns="34275" rIns="68575" bIns="34275" anchor="t" anchorCtr="0">
            <a:noAutofit/>
          </a:bodyPr>
          <a:lstStyle/>
          <a:p>
            <a:pPr lvl="0">
              <a:lnSpc>
                <a:spcPct val="90000"/>
              </a:lnSpc>
              <a:buClr>
                <a:schemeClr val="dk1"/>
              </a:buClr>
              <a:buSzPct val="25000"/>
            </a:pPr>
            <a:r>
              <a:rPr lang="en-US" sz="2800" dirty="0">
                <a:solidFill>
                  <a:schemeClr val="tx1"/>
                </a:solidFill>
                <a:latin typeface="Century Gothic" charset="0"/>
                <a:ea typeface="Century Gothic" charset="0"/>
                <a:cs typeface="Century Gothic" charset="0"/>
              </a:rPr>
              <a:t>Flexibility, Universal Design &amp; Multimodality</a:t>
            </a:r>
            <a:endParaRPr lang="en-US" sz="2800" dirty="0">
              <a:solidFill>
                <a:schemeClr val="tx1"/>
              </a:solidFill>
              <a:latin typeface="Century Gothic" charset="0"/>
              <a:ea typeface="Century Gothic" charset="0"/>
              <a:cs typeface="Century Gothic" charset="0"/>
              <a:sym typeface="Calibri"/>
            </a:endParaRPr>
          </a:p>
        </p:txBody>
      </p:sp>
      <p:pic>
        <p:nvPicPr>
          <p:cNvPr id="78" name="Shape 78"/>
          <p:cNvPicPr preferRelativeResize="0"/>
          <p:nvPr/>
        </p:nvPicPr>
        <p:blipFill>
          <a:blip r:embed="rId3">
            <a:alphaModFix/>
          </a:blip>
          <a:stretch>
            <a:fillRect/>
          </a:stretch>
        </p:blipFill>
        <p:spPr>
          <a:xfrm>
            <a:off x="142419" y="4148050"/>
            <a:ext cx="838483" cy="818911"/>
          </a:xfrm>
          <a:prstGeom prst="rect">
            <a:avLst/>
          </a:prstGeom>
          <a:noFill/>
          <a:ln>
            <a:noFill/>
          </a:ln>
        </p:spPr>
      </p:pic>
      <p:sp>
        <p:nvSpPr>
          <p:cNvPr id="2" name="TextBox 1"/>
          <p:cNvSpPr txBox="1"/>
          <p:nvPr/>
        </p:nvSpPr>
        <p:spPr>
          <a:xfrm>
            <a:off x="1367223" y="4739630"/>
            <a:ext cx="10191403" cy="523220"/>
          </a:xfrm>
          <a:prstGeom prst="rect">
            <a:avLst/>
          </a:prstGeom>
          <a:noFill/>
        </p:spPr>
        <p:txBody>
          <a:bodyPr wrap="square" rtlCol="0">
            <a:spAutoFit/>
          </a:bodyPr>
          <a:lstStyle/>
          <a:p>
            <a:pPr lvl="0"/>
            <a:r>
              <a:rPr lang="en" dirty="0">
                <a:solidFill>
                  <a:schemeClr val="dk1"/>
                </a:solidFill>
                <a:latin typeface="Century Gothic Regular" charset="0"/>
                <a:ea typeface="Century Gothic Regular" charset="0"/>
                <a:cs typeface="Century Gothic Regular" charset="0"/>
                <a:sym typeface="Calibri"/>
              </a:rPr>
              <a:t>Slides and handouts available at </a:t>
            </a:r>
            <a:r>
              <a:rPr lang="en" dirty="0" err="1">
                <a:solidFill>
                  <a:schemeClr val="dk1"/>
                </a:solidFill>
                <a:latin typeface="Century Gothic Regular" charset="0"/>
                <a:ea typeface="Century Gothic Regular" charset="0"/>
                <a:cs typeface="Century Gothic Regular" charset="0"/>
                <a:sym typeface="Calibri"/>
              </a:rPr>
              <a:t>www.annikakonrad.com</a:t>
            </a:r>
            <a:r>
              <a:rPr lang="en" dirty="0">
                <a:solidFill>
                  <a:schemeClr val="dk1"/>
                </a:solidFill>
                <a:latin typeface="Century Gothic Regular" charset="0"/>
                <a:ea typeface="Century Gothic Regular" charset="0"/>
                <a:cs typeface="Century Gothic Regular" charset="0"/>
                <a:sym typeface="Calibri"/>
              </a:rPr>
              <a:t>/presentations</a:t>
            </a:r>
          </a:p>
          <a:p>
            <a:endParaRPr lang="en-US" dirty="0"/>
          </a:p>
        </p:txBody>
      </p:sp>
      <p:sp>
        <p:nvSpPr>
          <p:cNvPr id="3" name="TextBox 2"/>
          <p:cNvSpPr txBox="1"/>
          <p:nvPr/>
        </p:nvSpPr>
        <p:spPr>
          <a:xfrm>
            <a:off x="1246180" y="3881350"/>
            <a:ext cx="7186863" cy="830997"/>
          </a:xfrm>
          <a:prstGeom prst="rect">
            <a:avLst/>
          </a:prstGeom>
          <a:noFill/>
        </p:spPr>
        <p:txBody>
          <a:bodyPr wrap="square" rtlCol="0">
            <a:spAutoFit/>
          </a:bodyPr>
          <a:lstStyle/>
          <a:p>
            <a:pPr algn="ctr"/>
            <a:r>
              <a:rPr lang="en-US" sz="1600" dirty="0">
                <a:solidFill>
                  <a:srgbClr val="FFFF00"/>
                </a:solidFill>
                <a:latin typeface="Century Gothic" charset="0"/>
                <a:ea typeface="Century Gothic" charset="0"/>
                <a:cs typeface="Century Gothic" charset="0"/>
              </a:rPr>
              <a:t>Annika Konrad, PhD</a:t>
            </a:r>
          </a:p>
          <a:p>
            <a:pPr algn="ctr"/>
            <a:r>
              <a:rPr lang="en-US" sz="1600" dirty="0">
                <a:solidFill>
                  <a:srgbClr val="FFFF00"/>
                </a:solidFill>
                <a:latin typeface="Century Gothic" charset="0"/>
                <a:ea typeface="Century Gothic" charset="0"/>
                <a:cs typeface="Century Gothic" charset="0"/>
              </a:rPr>
              <a:t>Institute for Writing and Rhetoric</a:t>
            </a:r>
          </a:p>
          <a:p>
            <a:pPr algn="ctr"/>
            <a:r>
              <a:rPr lang="en-US" sz="1600" dirty="0">
                <a:solidFill>
                  <a:srgbClr val="FFFF00"/>
                </a:solidFill>
                <a:latin typeface="Century Gothic" charset="0"/>
                <a:ea typeface="Century Gothic" charset="0"/>
                <a:cs typeface="Century Gothic" charset="0"/>
              </a:rPr>
              <a:t>Dartmouth College</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latin typeface="Century Gothic" panose="020B0502020202020204" pitchFamily="34" charset="0"/>
                <a:sym typeface="Calibri"/>
              </a:rPr>
              <a:t>Lisa</a:t>
            </a:r>
          </a:p>
        </p:txBody>
      </p:sp>
      <p:sp>
        <p:nvSpPr>
          <p:cNvPr id="84" name="Shape 84"/>
          <p:cNvSpPr txBox="1">
            <a:spLocks noGrp="1"/>
          </p:cNvSpPr>
          <p:nvPr>
            <p:ph type="body" idx="1"/>
          </p:nvPr>
        </p:nvSpPr>
        <p:spPr>
          <a:prstGeom prst="rect">
            <a:avLst/>
          </a:prstGeom>
          <a:noFill/>
          <a:ln>
            <a:noFill/>
          </a:ln>
        </p:spPr>
        <p:txBody>
          <a:bodyPr lIns="91425" tIns="91425" rIns="91425" bIns="91425" anchor="t" anchorCtr="0"/>
          <a:lstStyle/>
          <a:p>
            <a:pPr algn="ctr"/>
            <a:r>
              <a:rPr lang="en-US" sz="1800" dirty="0">
                <a:latin typeface="Century Gothic" panose="020B0502020202020204" pitchFamily="34" charset="0"/>
              </a:rPr>
              <a:t>“And the kids loved it because it was so empowering for them to not have to be controlled by a hand raise.”</a:t>
            </a:r>
          </a:p>
          <a:p>
            <a:pPr algn="ctr"/>
            <a:endParaRPr lang="en-US" sz="1800" dirty="0">
              <a:latin typeface="Century Gothic" panose="020B0502020202020204" pitchFamily="34" charset="0"/>
            </a:endParaRPr>
          </a:p>
          <a:p>
            <a:pPr algn="ctr"/>
            <a:endParaRPr lang="en-US" sz="1800" dirty="0">
              <a:latin typeface="Century Gothic" panose="020B0502020202020204" pitchFamily="34" charset="0"/>
            </a:endParaRPr>
          </a:p>
        </p:txBody>
      </p:sp>
      <p:pic>
        <p:nvPicPr>
          <p:cNvPr id="85" name="Shape 85"/>
          <p:cNvPicPr preferRelativeResize="0"/>
          <p:nvPr/>
        </p:nvPicPr>
        <p:blipFill>
          <a:blip r:embed="rId3">
            <a:alphaModFix/>
          </a:blip>
          <a:stretch>
            <a:fillRect/>
          </a:stretch>
        </p:blipFill>
        <p:spPr>
          <a:xfrm>
            <a:off x="134614" y="4455042"/>
            <a:ext cx="620298" cy="555930"/>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latin typeface="Century Gothic" panose="020B0502020202020204" pitchFamily="34" charset="0"/>
                <a:sym typeface="Calibri"/>
              </a:rPr>
              <a:t>Lisa					Employers</a:t>
            </a:r>
          </a:p>
        </p:txBody>
      </p:sp>
      <p:sp>
        <p:nvSpPr>
          <p:cNvPr id="84" name="Shape 84"/>
          <p:cNvSpPr txBox="1">
            <a:spLocks noGrp="1"/>
          </p:cNvSpPr>
          <p:nvPr>
            <p:ph type="body" idx="1"/>
          </p:nvPr>
        </p:nvSpPr>
        <p:spPr>
          <a:prstGeom prst="rect">
            <a:avLst/>
          </a:prstGeom>
          <a:noFill/>
          <a:ln>
            <a:noFill/>
          </a:ln>
        </p:spPr>
        <p:txBody>
          <a:bodyPr lIns="91425" tIns="91425" rIns="91425" bIns="91425" anchor="t" anchorCtr="0"/>
          <a:lstStyle/>
          <a:p>
            <a:pPr algn="ctr"/>
            <a:r>
              <a:rPr lang="en-US" sz="1800" dirty="0">
                <a:latin typeface="Century Gothic" panose="020B0502020202020204" pitchFamily="34" charset="0"/>
              </a:rPr>
              <a:t>“And the kids loved it because it was so empowering for them to not have to be controlled by a hand raise.”</a:t>
            </a:r>
          </a:p>
          <a:p>
            <a:pPr algn="ctr"/>
            <a:endParaRPr lang="en-US" sz="1800" dirty="0">
              <a:latin typeface="Century Gothic" panose="020B0502020202020204" pitchFamily="34" charset="0"/>
            </a:endParaRPr>
          </a:p>
          <a:p>
            <a:pPr algn="ctr"/>
            <a:endParaRPr lang="en-US" sz="1800" dirty="0">
              <a:latin typeface="Century Gothic" panose="020B0502020202020204" pitchFamily="34" charset="0"/>
            </a:endParaRPr>
          </a:p>
        </p:txBody>
      </p:sp>
      <p:sp>
        <p:nvSpPr>
          <p:cNvPr id="2" name="Text Placeholder 1">
            <a:extLst>
              <a:ext uri="{FF2B5EF4-FFF2-40B4-BE49-F238E27FC236}">
                <a16:creationId xmlns:a16="http://schemas.microsoft.com/office/drawing/2014/main" id="{9DB4B129-906C-6248-A2D3-81C9DAF0A95B}"/>
              </a:ext>
            </a:extLst>
          </p:cNvPr>
          <p:cNvSpPr>
            <a:spLocks noGrp="1"/>
          </p:cNvSpPr>
          <p:nvPr>
            <p:ph type="body" idx="2"/>
          </p:nvPr>
        </p:nvSpPr>
        <p:spPr>
          <a:noFill/>
          <a:ln>
            <a:noFill/>
          </a:ln>
        </p:spPr>
        <p:txBody>
          <a:bodyPr lIns="91425" tIns="91425" rIns="91425" bIns="91425" anchor="t" anchorCtr="0"/>
          <a:lstStyle/>
          <a:p>
            <a:pPr algn="ctr"/>
            <a:r>
              <a:rPr lang="en-US" sz="1800" dirty="0">
                <a:latin typeface="Century Gothic" panose="020B0502020202020204" pitchFamily="34" charset="0"/>
              </a:rPr>
              <a:t>“You don’t have control of the classroom because they’re not raising their hands.”</a:t>
            </a:r>
          </a:p>
          <a:p>
            <a:pPr algn="ctr"/>
            <a:endParaRPr lang="en-US" sz="1800" dirty="0">
              <a:latin typeface="Century Gothic" panose="020B0502020202020204" pitchFamily="34" charset="0"/>
            </a:endParaRPr>
          </a:p>
          <a:p>
            <a:pPr algn="ctr"/>
            <a:endParaRPr lang="en-US" sz="1800" dirty="0">
              <a:latin typeface="Century Gothic" panose="020B0502020202020204" pitchFamily="34" charset="0"/>
            </a:endParaRPr>
          </a:p>
        </p:txBody>
      </p:sp>
      <p:pic>
        <p:nvPicPr>
          <p:cNvPr id="85" name="Shape 85"/>
          <p:cNvPicPr preferRelativeResize="0"/>
          <p:nvPr/>
        </p:nvPicPr>
        <p:blipFill>
          <a:blip r:embed="rId3">
            <a:alphaModFix/>
          </a:blip>
          <a:stretch>
            <a:fillRect/>
          </a:stretch>
        </p:blipFill>
        <p:spPr>
          <a:xfrm>
            <a:off x="134614" y="4455042"/>
            <a:ext cx="620298" cy="555930"/>
          </a:xfrm>
          <a:prstGeom prst="rect">
            <a:avLst/>
          </a:prstGeom>
          <a:noFill/>
          <a:ln>
            <a:noFill/>
          </a:ln>
        </p:spPr>
      </p:pic>
    </p:spTree>
    <p:extLst>
      <p:ext uri="{BB962C8B-B14F-4D97-AF65-F5344CB8AC3E}">
        <p14:creationId xmlns:p14="http://schemas.microsoft.com/office/powerpoint/2010/main" val="3566008623"/>
      </p:ext>
    </p:extLst>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latin typeface="Century Gothic" panose="020B0502020202020204" pitchFamily="34" charset="0"/>
                <a:sym typeface="Calibri"/>
              </a:rPr>
              <a:t>Lisa					Employers</a:t>
            </a:r>
          </a:p>
        </p:txBody>
      </p:sp>
      <p:sp>
        <p:nvSpPr>
          <p:cNvPr id="84" name="Shape 84"/>
          <p:cNvSpPr txBox="1">
            <a:spLocks noGrp="1"/>
          </p:cNvSpPr>
          <p:nvPr>
            <p:ph type="body" idx="1"/>
          </p:nvPr>
        </p:nvSpPr>
        <p:spPr>
          <a:prstGeom prst="rect">
            <a:avLst/>
          </a:prstGeom>
          <a:noFill/>
          <a:ln>
            <a:noFill/>
          </a:ln>
        </p:spPr>
        <p:txBody>
          <a:bodyPr lIns="91425" tIns="91425" rIns="91425" bIns="91425" anchor="t" anchorCtr="0"/>
          <a:lstStyle/>
          <a:p>
            <a:pPr algn="ctr"/>
            <a:r>
              <a:rPr lang="en-US" sz="1800" dirty="0">
                <a:latin typeface="Century Gothic" panose="020B0502020202020204" pitchFamily="34" charset="0"/>
              </a:rPr>
              <a:t>“And the kids loved it because it was so empowering for them to not have to be controlled by a hand raise.”</a:t>
            </a:r>
          </a:p>
          <a:p>
            <a:pPr algn="ctr"/>
            <a:endParaRPr lang="en-US" sz="1800" dirty="0">
              <a:latin typeface="Century Gothic" panose="020B0502020202020204" pitchFamily="34" charset="0"/>
            </a:endParaRPr>
          </a:p>
          <a:p>
            <a:pPr algn="ctr"/>
            <a:endParaRPr lang="en-US" sz="1800" dirty="0">
              <a:latin typeface="Century Gothic" panose="020B0502020202020204" pitchFamily="34" charset="0"/>
            </a:endParaRPr>
          </a:p>
        </p:txBody>
      </p:sp>
      <p:sp>
        <p:nvSpPr>
          <p:cNvPr id="2" name="Text Placeholder 1">
            <a:extLst>
              <a:ext uri="{FF2B5EF4-FFF2-40B4-BE49-F238E27FC236}">
                <a16:creationId xmlns:a16="http://schemas.microsoft.com/office/drawing/2014/main" id="{9DB4B129-906C-6248-A2D3-81C9DAF0A95B}"/>
              </a:ext>
            </a:extLst>
          </p:cNvPr>
          <p:cNvSpPr>
            <a:spLocks noGrp="1"/>
          </p:cNvSpPr>
          <p:nvPr>
            <p:ph type="body" idx="2"/>
          </p:nvPr>
        </p:nvSpPr>
        <p:spPr>
          <a:noFill/>
          <a:ln>
            <a:noFill/>
          </a:ln>
        </p:spPr>
        <p:txBody>
          <a:bodyPr lIns="91425" tIns="91425" rIns="91425" bIns="91425" anchor="t" anchorCtr="0"/>
          <a:lstStyle/>
          <a:p>
            <a:pPr algn="ctr"/>
            <a:r>
              <a:rPr lang="en-US" sz="1800" dirty="0">
                <a:latin typeface="Century Gothic" panose="020B0502020202020204" pitchFamily="34" charset="0"/>
              </a:rPr>
              <a:t>“You don’t have control of the classroom because they’re not raising their hands.”</a:t>
            </a:r>
          </a:p>
          <a:p>
            <a:pPr algn="ctr"/>
            <a:endParaRPr lang="en-US" sz="1800" dirty="0">
              <a:latin typeface="Century Gothic" panose="020B0502020202020204" pitchFamily="34" charset="0"/>
            </a:endParaRPr>
          </a:p>
          <a:p>
            <a:pPr algn="ctr"/>
            <a:r>
              <a:rPr lang="en-US" sz="1800" dirty="0">
                <a:latin typeface="Century Gothic" panose="020B0502020202020204" pitchFamily="34" charset="0"/>
              </a:rPr>
              <a:t>“That’s brilliant because it’s teaching them how to have conversation rather than dictating!” </a:t>
            </a:r>
          </a:p>
          <a:p>
            <a:pPr algn="ctr"/>
            <a:endParaRPr lang="en-US" sz="1800" dirty="0">
              <a:latin typeface="Century Gothic" panose="020B0502020202020204" pitchFamily="34" charset="0"/>
            </a:endParaRPr>
          </a:p>
          <a:p>
            <a:pPr algn="ctr"/>
            <a:endParaRPr lang="en-US" sz="1800" dirty="0">
              <a:latin typeface="Century Gothic" panose="020B0502020202020204" pitchFamily="34" charset="0"/>
            </a:endParaRPr>
          </a:p>
        </p:txBody>
      </p:sp>
      <p:pic>
        <p:nvPicPr>
          <p:cNvPr id="85" name="Shape 85"/>
          <p:cNvPicPr preferRelativeResize="0"/>
          <p:nvPr/>
        </p:nvPicPr>
        <p:blipFill>
          <a:blip r:embed="rId3">
            <a:alphaModFix/>
          </a:blip>
          <a:stretch>
            <a:fillRect/>
          </a:stretch>
        </p:blipFill>
        <p:spPr>
          <a:xfrm>
            <a:off x="134614" y="4455042"/>
            <a:ext cx="620298" cy="555930"/>
          </a:xfrm>
          <a:prstGeom prst="rect">
            <a:avLst/>
          </a:prstGeom>
          <a:noFill/>
          <a:ln>
            <a:noFill/>
          </a:ln>
        </p:spPr>
      </p:pic>
    </p:spTree>
    <p:extLst>
      <p:ext uri="{BB962C8B-B14F-4D97-AF65-F5344CB8AC3E}">
        <p14:creationId xmlns:p14="http://schemas.microsoft.com/office/powerpoint/2010/main" val="4023713585"/>
      </p:ext>
    </p:extLst>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782EA-DAB1-A840-B50E-B2F7610B9EC5}"/>
              </a:ext>
            </a:extLst>
          </p:cNvPr>
          <p:cNvSpPr>
            <a:spLocks noGrp="1"/>
          </p:cNvSpPr>
          <p:nvPr>
            <p:ph type="title"/>
          </p:nvPr>
        </p:nvSpPr>
        <p:spPr/>
        <p:txBody>
          <a:bodyPr/>
          <a:lstStyle/>
          <a:p>
            <a:r>
              <a:rPr lang="en-US" sz="4000" dirty="0">
                <a:latin typeface="Century Gothic" panose="020B0502020202020204" pitchFamily="34" charset="0"/>
              </a:rPr>
              <a:t>Normative Commonplaces</a:t>
            </a:r>
          </a:p>
        </p:txBody>
      </p:sp>
      <p:sp>
        <p:nvSpPr>
          <p:cNvPr id="6" name="TextBox 5">
            <a:extLst>
              <a:ext uri="{FF2B5EF4-FFF2-40B4-BE49-F238E27FC236}">
                <a16:creationId xmlns:a16="http://schemas.microsoft.com/office/drawing/2014/main" id="{D8FA2A1A-346B-574E-AA68-CF1B30DF23A0}"/>
              </a:ext>
            </a:extLst>
          </p:cNvPr>
          <p:cNvSpPr txBox="1"/>
          <p:nvPr/>
        </p:nvSpPr>
        <p:spPr>
          <a:xfrm>
            <a:off x="6818811" y="1867989"/>
            <a:ext cx="184731" cy="307777"/>
          </a:xfrm>
          <a:prstGeom prst="rect">
            <a:avLst/>
          </a:prstGeom>
          <a:noFill/>
        </p:spPr>
        <p:txBody>
          <a:bodyPr wrap="none" rtlCol="0">
            <a:spAutoFit/>
          </a:bodyPr>
          <a:lstStyle/>
          <a:p>
            <a:endParaRPr lang="en-US" dirty="0"/>
          </a:p>
        </p:txBody>
      </p:sp>
      <p:sp>
        <p:nvSpPr>
          <p:cNvPr id="8" name="Rectangle 7">
            <a:extLst>
              <a:ext uri="{FF2B5EF4-FFF2-40B4-BE49-F238E27FC236}">
                <a16:creationId xmlns:a16="http://schemas.microsoft.com/office/drawing/2014/main" id="{DF51510D-559A-9C4E-988F-6EC232130E07}"/>
              </a:ext>
            </a:extLst>
          </p:cNvPr>
          <p:cNvSpPr/>
          <p:nvPr/>
        </p:nvSpPr>
        <p:spPr>
          <a:xfrm>
            <a:off x="5309659" y="756277"/>
            <a:ext cx="3834341" cy="4387223"/>
          </a:xfrm>
          <a:prstGeom prst="rect">
            <a:avLst/>
          </a:prstGeom>
          <a:noFill/>
          <a:ln>
            <a:noFill/>
          </a:ln>
        </p:spPr>
        <p:txBody>
          <a:bodyPr lIns="91425" tIns="91425" rIns="91425" bIns="91425" anchor="t" anchorCtr="0"/>
          <a:lstStyle/>
          <a:p>
            <a:pPr>
              <a:lnSpc>
                <a:spcPct val="115000"/>
              </a:lnSpc>
              <a:spcAft>
                <a:spcPts val="1600"/>
              </a:spcAft>
              <a:buClr>
                <a:schemeClr val="dk1"/>
              </a:buClr>
              <a:buSzPct val="100000"/>
              <a:buFont typeface="Roboto"/>
            </a:pPr>
            <a:r>
              <a:rPr lang="en-US" sz="2400" dirty="0">
                <a:solidFill>
                  <a:srgbClr val="FFFF00"/>
                </a:solidFill>
                <a:latin typeface="Century Gothic" panose="020B0502020202020204" pitchFamily="34" charset="0"/>
                <a:sym typeface="Roboto"/>
              </a:rPr>
              <a:t>the ideological resources available in workplaces for making arguments that define where, when, how, and by whom work is performed and how work is measured. </a:t>
            </a:r>
          </a:p>
        </p:txBody>
      </p:sp>
    </p:spTree>
    <p:extLst>
      <p:ext uri="{BB962C8B-B14F-4D97-AF65-F5344CB8AC3E}">
        <p14:creationId xmlns:p14="http://schemas.microsoft.com/office/powerpoint/2010/main" val="3641948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782EA-DAB1-A840-B50E-B2F7610B9EC5}"/>
              </a:ext>
            </a:extLst>
          </p:cNvPr>
          <p:cNvSpPr>
            <a:spLocks noGrp="1"/>
          </p:cNvSpPr>
          <p:nvPr>
            <p:ph type="title"/>
          </p:nvPr>
        </p:nvSpPr>
        <p:spPr/>
        <p:txBody>
          <a:bodyPr/>
          <a:lstStyle/>
          <a:p>
            <a:r>
              <a:rPr lang="en-US" sz="4000" dirty="0">
                <a:latin typeface="Century Gothic" panose="020B0502020202020204" pitchFamily="34" charset="0"/>
              </a:rPr>
              <a:t>Normative Commonplaces</a:t>
            </a:r>
          </a:p>
        </p:txBody>
      </p:sp>
      <p:sp>
        <p:nvSpPr>
          <p:cNvPr id="5" name="Subtitle 4">
            <a:extLst>
              <a:ext uri="{FF2B5EF4-FFF2-40B4-BE49-F238E27FC236}">
                <a16:creationId xmlns:a16="http://schemas.microsoft.com/office/drawing/2014/main" id="{9279B705-9E17-5843-A362-DCFEEC0F4F9C}"/>
              </a:ext>
            </a:extLst>
          </p:cNvPr>
          <p:cNvSpPr>
            <a:spLocks noGrp="1"/>
          </p:cNvSpPr>
          <p:nvPr>
            <p:ph type="body" idx="4294967295"/>
          </p:nvPr>
        </p:nvSpPr>
        <p:spPr>
          <a:xfrm>
            <a:off x="5740732" y="1037009"/>
            <a:ext cx="3030583" cy="1071562"/>
          </a:xfrm>
        </p:spPr>
        <p:txBody>
          <a:bodyPr/>
          <a:lstStyle/>
          <a:p>
            <a:r>
              <a:rPr lang="en-US" sz="2400" dirty="0">
                <a:solidFill>
                  <a:srgbClr val="FFFF00"/>
                </a:solidFill>
                <a:latin typeface="Century Gothic" panose="020B0502020202020204" pitchFamily="34" charset="0"/>
              </a:rPr>
              <a:t>Where do they live in writing centers?</a:t>
            </a:r>
          </a:p>
          <a:p>
            <a:endParaRPr lang="en-US" dirty="0">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0D2B7D65-310C-E14E-A024-EE4AE6CFC726}"/>
              </a:ext>
            </a:extLst>
          </p:cNvPr>
          <p:cNvSpPr txBox="1"/>
          <p:nvPr/>
        </p:nvSpPr>
        <p:spPr>
          <a:xfrm>
            <a:off x="5740733" y="2858257"/>
            <a:ext cx="3030582" cy="1046440"/>
          </a:xfrm>
          <a:prstGeom prst="rect">
            <a:avLst/>
          </a:prstGeom>
          <a:noFill/>
        </p:spPr>
        <p:txBody>
          <a:bodyPr wrap="square" rtlCol="0">
            <a:spAutoFit/>
          </a:bodyPr>
          <a:lstStyle/>
          <a:p>
            <a:r>
              <a:rPr lang="en-US" sz="2400" dirty="0">
                <a:solidFill>
                  <a:srgbClr val="FFFF00"/>
                </a:solidFill>
                <a:latin typeface="Century Gothic" panose="020B0502020202020204" pitchFamily="34" charset="0"/>
              </a:rPr>
              <a:t>How can we reimagine them?</a:t>
            </a:r>
          </a:p>
          <a:p>
            <a:endParaRPr lang="en-US" dirty="0"/>
          </a:p>
        </p:txBody>
      </p:sp>
    </p:spTree>
    <p:extLst>
      <p:ext uri="{BB962C8B-B14F-4D97-AF65-F5344CB8AC3E}">
        <p14:creationId xmlns:p14="http://schemas.microsoft.com/office/powerpoint/2010/main" val="3317536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226C1-4506-DF4D-877E-8DAB6DD3FCA2}"/>
              </a:ext>
            </a:extLst>
          </p:cNvPr>
          <p:cNvSpPr>
            <a:spLocks noGrp="1"/>
          </p:cNvSpPr>
          <p:nvPr>
            <p:ph type="title"/>
          </p:nvPr>
        </p:nvSpPr>
        <p:spPr/>
        <p:txBody>
          <a:bodyPr/>
          <a:lstStyle/>
          <a:p>
            <a:r>
              <a:rPr lang="en-US" dirty="0">
                <a:latin typeface="Century Gothic" panose="020B0502020202020204" pitchFamily="34" charset="0"/>
              </a:rPr>
              <a:t>19%</a:t>
            </a:r>
          </a:p>
        </p:txBody>
      </p:sp>
      <p:sp>
        <p:nvSpPr>
          <p:cNvPr id="3" name="Text Placeholder 2">
            <a:extLst>
              <a:ext uri="{FF2B5EF4-FFF2-40B4-BE49-F238E27FC236}">
                <a16:creationId xmlns:a16="http://schemas.microsoft.com/office/drawing/2014/main" id="{6F7002DE-2AAF-794B-95ED-75A8461D78B2}"/>
              </a:ext>
            </a:extLst>
          </p:cNvPr>
          <p:cNvSpPr>
            <a:spLocks noGrp="1"/>
          </p:cNvSpPr>
          <p:nvPr>
            <p:ph type="body" idx="1"/>
          </p:nvPr>
        </p:nvSpPr>
        <p:spPr/>
        <p:txBody>
          <a:bodyPr/>
          <a:lstStyle/>
          <a:p>
            <a:r>
              <a:rPr lang="en-US" dirty="0">
                <a:latin typeface="Century Gothic" panose="020B0502020202020204" pitchFamily="34" charset="0"/>
              </a:rPr>
              <a:t>of undergraduate students in the U.S. have a disability</a:t>
            </a:r>
          </a:p>
        </p:txBody>
      </p:sp>
    </p:spTree>
    <p:extLst>
      <p:ext uri="{BB962C8B-B14F-4D97-AF65-F5344CB8AC3E}">
        <p14:creationId xmlns:p14="http://schemas.microsoft.com/office/powerpoint/2010/main" val="2784071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sym typeface="Calibri"/>
              </a:rPr>
              <a:t>Agenda</a:t>
            </a:r>
          </a:p>
        </p:txBody>
      </p:sp>
      <p:sp>
        <p:nvSpPr>
          <p:cNvPr id="84" name="Shape 84"/>
          <p:cNvSpPr txBox="1">
            <a:spLocks noGrp="1"/>
          </p:cNvSpPr>
          <p:nvPr>
            <p:ph type="body" idx="1"/>
          </p:nvPr>
        </p:nvSpPr>
        <p:spPr>
          <a:prstGeom prst="rect">
            <a:avLst/>
          </a:prstGeom>
          <a:noFill/>
          <a:ln>
            <a:noFill/>
          </a:ln>
        </p:spPr>
        <p:txBody>
          <a:bodyPr lIns="68575" tIns="34275" rIns="68575" bIns="34275" anchor="t" anchorCtr="0">
            <a:noAutofit/>
          </a:bodyPr>
          <a:lstStyle/>
          <a:p>
            <a:pPr marL="6350" marR="0" lvl="0" indent="0" algn="l" rtl="0">
              <a:lnSpc>
                <a:spcPct val="90000"/>
              </a:lnSpc>
              <a:spcBef>
                <a:spcPts val="0"/>
              </a:spcBef>
              <a:spcAft>
                <a:spcPts val="0"/>
              </a:spcAft>
              <a:buClr>
                <a:schemeClr val="dk1"/>
              </a:buClr>
              <a:buSzPct val="100000"/>
              <a:buNone/>
            </a:pPr>
            <a:r>
              <a:rPr lang="en-US" sz="2100" u="none" strike="noStrike" cap="none" dirty="0">
                <a:solidFill>
                  <a:schemeClr val="dk1"/>
                </a:solidFill>
                <a:sym typeface="Calibri"/>
              </a:rPr>
              <a:t>What is Access?</a:t>
            </a:r>
          </a:p>
          <a:p>
            <a:pPr marL="0" marR="0" lvl="0" indent="0" algn="l" rtl="0">
              <a:lnSpc>
                <a:spcPct val="90000"/>
              </a:lnSpc>
              <a:spcBef>
                <a:spcPts val="0"/>
              </a:spcBef>
              <a:spcAft>
                <a:spcPts val="0"/>
              </a:spcAft>
              <a:buNone/>
            </a:pPr>
            <a:endParaRPr dirty="0"/>
          </a:p>
          <a:p>
            <a:pPr marL="6350" marR="0" lvl="0" indent="0" algn="l" rtl="0">
              <a:lnSpc>
                <a:spcPct val="90000"/>
              </a:lnSpc>
              <a:spcBef>
                <a:spcPts val="0"/>
              </a:spcBef>
              <a:spcAft>
                <a:spcPts val="0"/>
              </a:spcAft>
              <a:buClr>
                <a:schemeClr val="dk1"/>
              </a:buClr>
              <a:buSzPct val="100000"/>
              <a:buNone/>
            </a:pPr>
            <a:r>
              <a:rPr lang="en-US" dirty="0"/>
              <a:t>Universal Design</a:t>
            </a:r>
          </a:p>
          <a:p>
            <a:pPr marL="177800" marR="0" lvl="0" indent="-171450" algn="l" rtl="0">
              <a:lnSpc>
                <a:spcPct val="90000"/>
              </a:lnSpc>
              <a:spcBef>
                <a:spcPts val="0"/>
              </a:spcBef>
              <a:spcAft>
                <a:spcPts val="0"/>
              </a:spcAft>
              <a:buClr>
                <a:schemeClr val="dk1"/>
              </a:buClr>
              <a:buSzPct val="100000"/>
              <a:buFont typeface="Arial"/>
              <a:buChar char="•"/>
            </a:pPr>
            <a:endParaRPr lang="en-US" dirty="0"/>
          </a:p>
          <a:p>
            <a:pPr marL="6350" marR="0" lvl="0" indent="0" algn="l" rtl="0">
              <a:lnSpc>
                <a:spcPct val="90000"/>
              </a:lnSpc>
              <a:spcBef>
                <a:spcPts val="0"/>
              </a:spcBef>
              <a:spcAft>
                <a:spcPts val="0"/>
              </a:spcAft>
              <a:buClr>
                <a:schemeClr val="dk1"/>
              </a:buClr>
              <a:buSzPct val="100000"/>
              <a:buNone/>
            </a:pPr>
            <a:r>
              <a:rPr lang="en-US" dirty="0">
                <a:latin typeface="Century Gothic Regular" charset="0"/>
                <a:ea typeface="Century Gothic Regular" charset="0"/>
                <a:cs typeface="Century Gothic Regular" charset="0"/>
              </a:rPr>
              <a:t>Application to Writing Center Practice</a:t>
            </a:r>
          </a:p>
          <a:p>
            <a:pPr marL="177800" marR="0" lvl="0" indent="-171450" algn="l" rtl="0">
              <a:lnSpc>
                <a:spcPct val="90000"/>
              </a:lnSpc>
              <a:spcBef>
                <a:spcPts val="0"/>
              </a:spcBef>
              <a:spcAft>
                <a:spcPts val="0"/>
              </a:spcAft>
              <a:buClr>
                <a:schemeClr val="dk1"/>
              </a:buClr>
              <a:buSzPct val="100000"/>
              <a:buFont typeface="Arial"/>
              <a:buChar char="•"/>
            </a:pPr>
            <a:endParaRPr lang="en-US" dirty="0"/>
          </a:p>
          <a:p>
            <a:pPr marL="6350" marR="0" lvl="0" indent="0" algn="l" rtl="0">
              <a:lnSpc>
                <a:spcPct val="90000"/>
              </a:lnSpc>
              <a:spcBef>
                <a:spcPts val="0"/>
              </a:spcBef>
              <a:spcAft>
                <a:spcPts val="0"/>
              </a:spcAft>
              <a:buClr>
                <a:schemeClr val="dk1"/>
              </a:buClr>
              <a:buSzPct val="100000"/>
              <a:buNone/>
            </a:pPr>
            <a:r>
              <a:rPr lang="en-US" dirty="0"/>
              <a:t>Planning Future Action and Take-aways</a:t>
            </a:r>
            <a:endParaRPr lang="en" dirty="0">
              <a:latin typeface="Century Gothic Regular" charset="0"/>
              <a:ea typeface="Century Gothic Regular" charset="0"/>
              <a:cs typeface="Century Gothic Regular" charset="0"/>
            </a:endParaRPr>
          </a:p>
          <a:p>
            <a:pPr marR="0" lvl="1" algn="l" rtl="0">
              <a:lnSpc>
                <a:spcPct val="90000"/>
              </a:lnSpc>
              <a:spcBef>
                <a:spcPts val="0"/>
              </a:spcBef>
              <a:spcAft>
                <a:spcPts val="0"/>
              </a:spcAft>
              <a:buSzPct val="61111"/>
            </a:pPr>
            <a:endParaRPr lang="en" dirty="0">
              <a:latin typeface="Century Gothic Regular" charset="0"/>
              <a:ea typeface="Century Gothic Regular" charset="0"/>
              <a:cs typeface="Century Gothic Regular" charset="0"/>
            </a:endParaRPr>
          </a:p>
          <a:p>
            <a:pPr marR="0" lvl="1" algn="l" rtl="0">
              <a:lnSpc>
                <a:spcPct val="90000"/>
              </a:lnSpc>
              <a:spcBef>
                <a:spcPts val="0"/>
              </a:spcBef>
              <a:spcAft>
                <a:spcPts val="0"/>
              </a:spcAft>
              <a:buSzPct val="61111"/>
            </a:pPr>
            <a:endParaRPr lang="en" dirty="0">
              <a:latin typeface="Century Gothic Regular" charset="0"/>
              <a:ea typeface="Century Gothic Regular" charset="0"/>
              <a:cs typeface="Century Gothic Regular" charset="0"/>
            </a:endParaRPr>
          </a:p>
          <a:p>
            <a:pPr marL="0" marR="0" lvl="0" indent="0" algn="l" rtl="0">
              <a:lnSpc>
                <a:spcPct val="90000"/>
              </a:lnSpc>
              <a:spcBef>
                <a:spcPts val="0"/>
              </a:spcBef>
              <a:spcAft>
                <a:spcPts val="0"/>
              </a:spcAft>
              <a:buNone/>
            </a:pPr>
            <a:endParaRPr dirty="0"/>
          </a:p>
        </p:txBody>
      </p:sp>
    </p:spTree>
    <p:extLst>
      <p:ext uri="{BB962C8B-B14F-4D97-AF65-F5344CB8AC3E}">
        <p14:creationId xmlns:p14="http://schemas.microsoft.com/office/powerpoint/2010/main" val="762467493"/>
      </p:ext>
    </p:extLst>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700" y="231725"/>
            <a:ext cx="8368200" cy="686100"/>
          </a:xfrm>
          <a:prstGeom prst="rect">
            <a:avLst/>
          </a:prstGeom>
          <a:noFill/>
          <a:ln>
            <a:noFill/>
          </a:ln>
        </p:spPr>
        <p:txBody>
          <a:bodyPr anchor="b">
            <a:normAutofit/>
          </a:bodyPr>
          <a:lstStyle/>
          <a:p>
            <a:r>
              <a:rPr lang="en-US" dirty="0">
                <a:latin typeface="Century Gothic" panose="020B0502020202020204" pitchFamily="34" charset="0"/>
              </a:rPr>
              <a:t>What </a:t>
            </a:r>
            <a:r>
              <a:rPr lang="en-US" sz="3300" dirty="0">
                <a:latin typeface="Century Gothic Regular" charset="0"/>
              </a:rPr>
              <a:t>Access</a:t>
            </a:r>
            <a:r>
              <a:rPr lang="en-US" dirty="0">
                <a:latin typeface="Century Gothic" panose="020B0502020202020204" pitchFamily="34" charset="0"/>
              </a:rPr>
              <a:t> Looks Like</a:t>
            </a:r>
          </a:p>
        </p:txBody>
      </p:sp>
      <p:sp>
        <p:nvSpPr>
          <p:cNvPr id="5" name="TextBox 4"/>
          <p:cNvSpPr txBox="1"/>
          <p:nvPr/>
        </p:nvSpPr>
        <p:spPr>
          <a:xfrm>
            <a:off x="387900" y="1328242"/>
            <a:ext cx="3999900" cy="3323987"/>
          </a:xfrm>
          <a:prstGeom prst="rect">
            <a:avLst/>
          </a:prstGeom>
          <a:noFill/>
        </p:spPr>
        <p:txBody>
          <a:bodyPr wrap="square" rtlCol="0">
            <a:spAutoFit/>
          </a:bodyPr>
          <a:lstStyle>
            <a:defPPr marR="0" lvl="0" algn="l" rtl="0">
              <a:lnSpc>
                <a:spcPct val="100000"/>
              </a:lnSpc>
              <a:spcBef>
                <a:spcPts val="0"/>
              </a:spcBef>
              <a:spcAft>
                <a:spcPts val="0"/>
              </a:spcAft>
              <a:defRPr/>
            </a:defPPr>
            <a:lvl1pPr>
              <a:defRPr sz="2100">
                <a:solidFill>
                  <a:schemeClr val="tx1"/>
                </a:solidFill>
                <a:latin typeface="Century Gothic Regular" charset="0"/>
                <a:ea typeface="Century Gothic Regular" charset="0"/>
                <a:cs typeface="Century Gothic Regular" charset="0"/>
              </a:defRPr>
            </a:lvl1pPr>
          </a:lstStyle>
          <a:p>
            <a:r>
              <a:rPr lang="en-US" dirty="0">
                <a:solidFill>
                  <a:srgbClr val="FFFF00"/>
                </a:solidFill>
              </a:rPr>
              <a:t>For me…</a:t>
            </a:r>
          </a:p>
          <a:p>
            <a:endParaRPr lang="en-US" dirty="0"/>
          </a:p>
          <a:p>
            <a:pPr marL="342900" indent="-342900">
              <a:buFont typeface="Arial" panose="020B0604020202020204" pitchFamily="34" charset="0"/>
              <a:buChar char="•"/>
            </a:pPr>
            <a:r>
              <a:rPr lang="en-US" dirty="0"/>
              <a:t>Volunteer to moderate</a:t>
            </a:r>
          </a:p>
          <a:p>
            <a:pPr marL="342900" indent="-342900">
              <a:buFont typeface="Arial" panose="020B0604020202020204" pitchFamily="34" charset="0"/>
              <a:buChar char="•"/>
            </a:pPr>
            <a:r>
              <a:rPr lang="en-US" dirty="0"/>
              <a:t>Help with media</a:t>
            </a:r>
          </a:p>
          <a:p>
            <a:endParaRPr lang="en-US" dirty="0"/>
          </a:p>
          <a:p>
            <a:r>
              <a:rPr lang="en-US" dirty="0">
                <a:solidFill>
                  <a:srgbClr val="FFFF00"/>
                </a:solidFill>
              </a:rPr>
              <a:t>Ways you can participate…</a:t>
            </a:r>
          </a:p>
          <a:p>
            <a:pPr marL="342900" indent="-342900">
              <a:buFont typeface="Arial" panose="020B0604020202020204" pitchFamily="34" charset="0"/>
              <a:buChar char="•"/>
            </a:pPr>
            <a:r>
              <a:rPr lang="en-US" dirty="0"/>
              <a:t>State your name</a:t>
            </a:r>
          </a:p>
          <a:p>
            <a:pPr marL="342900" indent="-342900">
              <a:buFont typeface="Arial" panose="020B0604020202020204" pitchFamily="34" charset="0"/>
              <a:buChar char="•"/>
            </a:pPr>
            <a:r>
              <a:rPr lang="en-US" dirty="0"/>
              <a:t>Eye contact </a:t>
            </a:r>
          </a:p>
          <a:p>
            <a:pPr marL="342900" indent="-342900">
              <a:buFont typeface="Arial" panose="020B0604020202020204" pitchFamily="34" charset="0"/>
              <a:buChar char="•"/>
            </a:pPr>
            <a:r>
              <a:rPr lang="en-US" dirty="0"/>
              <a:t>iPad is a point of access</a:t>
            </a:r>
          </a:p>
          <a:p>
            <a:pPr marL="342900" indent="-342900">
              <a:buFont typeface="Arial" panose="020B0604020202020204" pitchFamily="34" charset="0"/>
              <a:buChar char="•"/>
            </a:pPr>
            <a:r>
              <a:rPr lang="en-US" dirty="0"/>
              <a:t>Ask questions</a:t>
            </a:r>
          </a:p>
        </p:txBody>
      </p:sp>
      <p:sp>
        <p:nvSpPr>
          <p:cNvPr id="3" name="TextBox 2"/>
          <p:cNvSpPr txBox="1"/>
          <p:nvPr/>
        </p:nvSpPr>
        <p:spPr>
          <a:xfrm>
            <a:off x="4756200" y="1328242"/>
            <a:ext cx="3999900" cy="3647152"/>
          </a:xfrm>
          <a:prstGeom prst="rect">
            <a:avLst/>
          </a:prstGeom>
          <a:noFill/>
        </p:spPr>
        <p:txBody>
          <a:bodyPr wrap="square" rtlCol="0">
            <a:spAutoFit/>
          </a:bodyPr>
          <a:lstStyle>
            <a:defPPr marR="0" lvl="0" algn="l" rtl="0">
              <a:lnSpc>
                <a:spcPct val="100000"/>
              </a:lnSpc>
              <a:spcBef>
                <a:spcPts val="0"/>
              </a:spcBef>
              <a:spcAft>
                <a:spcPts val="0"/>
              </a:spcAft>
            </a:defPPr>
            <a:lvl1pPr>
              <a:defRPr sz="2100">
                <a:solidFill>
                  <a:srgbClr val="FFFF00"/>
                </a:solidFill>
                <a:latin typeface="Century Gothic Regular" charset="0"/>
                <a:ea typeface="Century Gothic Regular" charset="0"/>
                <a:cs typeface="Century Gothic Regular" charset="0"/>
              </a:defRPr>
            </a:lvl1pPr>
          </a:lstStyle>
          <a:p>
            <a:r>
              <a:rPr lang="en-US" dirty="0"/>
              <a:t>For you…</a:t>
            </a:r>
          </a:p>
          <a:p>
            <a:endParaRPr lang="en-US" dirty="0"/>
          </a:p>
          <a:p>
            <a:pPr marL="342900" indent="-342900">
              <a:buFont typeface="Arial" panose="020B0604020202020204" pitchFamily="34" charset="0"/>
              <a:buChar char="•"/>
            </a:pPr>
            <a:r>
              <a:rPr lang="en-US" dirty="0" err="1">
                <a:solidFill>
                  <a:schemeClr val="tx1"/>
                </a:solidFill>
              </a:rPr>
              <a:t>www.annikakonrad.com</a:t>
            </a:r>
            <a:r>
              <a:rPr lang="en-US" dirty="0">
                <a:solidFill>
                  <a:schemeClr val="tx1"/>
                </a:solidFill>
              </a:rPr>
              <a:t> &gt; “Presentations”</a:t>
            </a:r>
          </a:p>
          <a:p>
            <a:pPr marL="342900" indent="-342900">
              <a:buFont typeface="Arial" panose="020B0604020202020204" pitchFamily="34" charset="0"/>
              <a:buChar char="•"/>
            </a:pPr>
            <a:r>
              <a:rPr lang="en-US" dirty="0">
                <a:solidFill>
                  <a:schemeClr val="tx1"/>
                </a:solidFill>
              </a:rPr>
              <a:t>Visual information will be read aloud or described</a:t>
            </a:r>
          </a:p>
          <a:p>
            <a:pPr marL="342900" indent="-342900">
              <a:buFont typeface="Arial" panose="020B0604020202020204" pitchFamily="34" charset="0"/>
              <a:buChar char="•"/>
            </a:pPr>
            <a:r>
              <a:rPr lang="en-US" dirty="0">
                <a:solidFill>
                  <a:schemeClr val="tx1"/>
                </a:solidFill>
              </a:rPr>
              <a:t>Clear and simple language</a:t>
            </a:r>
          </a:p>
          <a:p>
            <a:pPr marL="342900" indent="-342900">
              <a:buFont typeface="Arial" panose="020B0604020202020204" pitchFamily="34" charset="0"/>
              <a:buChar char="•"/>
            </a:pPr>
            <a:r>
              <a:rPr lang="en-US" dirty="0">
                <a:solidFill>
                  <a:schemeClr val="tx1"/>
                </a:solidFill>
              </a:rPr>
              <a:t>Use this space as you need</a:t>
            </a:r>
          </a:p>
          <a:p>
            <a:pPr marL="342900" indent="-342900">
              <a:buFont typeface="Arial" panose="020B0604020202020204" pitchFamily="34" charset="0"/>
              <a:buChar char="•"/>
            </a:pPr>
            <a:r>
              <a:rPr lang="en-US" dirty="0">
                <a:solidFill>
                  <a:schemeClr val="tx1"/>
                </a:solidFill>
              </a:rPr>
              <a:t>Communicate with me</a:t>
            </a:r>
          </a:p>
        </p:txBody>
      </p:sp>
    </p:spTree>
    <p:extLst>
      <p:ext uri="{BB962C8B-B14F-4D97-AF65-F5344CB8AC3E}">
        <p14:creationId xmlns:p14="http://schemas.microsoft.com/office/powerpoint/2010/main" val="2573260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25469" y="264163"/>
            <a:ext cx="6858000" cy="677862"/>
          </a:xfrm>
          <a:noFill/>
          <a:ln>
            <a:noFill/>
          </a:ln>
        </p:spPr>
        <p:txBody>
          <a:bodyPr lIns="68575" tIns="34275" rIns="68575" bIns="34275" anchor="t" anchorCtr="0">
            <a:noAutofit/>
          </a:bodyPr>
          <a:lstStyle/>
          <a:p>
            <a:pPr marL="6350">
              <a:lnSpc>
                <a:spcPct val="90000"/>
              </a:lnSpc>
              <a:buFont typeface="Arial"/>
            </a:pPr>
            <a:r>
              <a:rPr lang="en-US" sz="3300" dirty="0">
                <a:latin typeface="Century Gothic Regular" charset="0"/>
                <a:sym typeface="Calibri"/>
              </a:rPr>
              <a:t>What Access Looks Like</a:t>
            </a:r>
          </a:p>
        </p:txBody>
      </p:sp>
      <p:sp>
        <p:nvSpPr>
          <p:cNvPr id="3" name="TextBox 2"/>
          <p:cNvSpPr txBox="1"/>
          <p:nvPr/>
        </p:nvSpPr>
        <p:spPr>
          <a:xfrm>
            <a:off x="4951141" y="1102817"/>
            <a:ext cx="3721720" cy="3647152"/>
          </a:xfrm>
          <a:prstGeom prst="rect">
            <a:avLst/>
          </a:prstGeom>
          <a:noFill/>
        </p:spPr>
        <p:txBody>
          <a:bodyPr wrap="square" rtlCol="0">
            <a:spAutoFit/>
          </a:bodyPr>
          <a:lstStyle/>
          <a:p>
            <a:r>
              <a:rPr lang="en-US" sz="2100" dirty="0">
                <a:solidFill>
                  <a:srgbClr val="FFFF00"/>
                </a:solidFill>
                <a:latin typeface="Century Gothic Regular" charset="0"/>
                <a:ea typeface="Century Gothic Regular" charset="0"/>
                <a:cs typeface="Century Gothic Regular" charset="0"/>
              </a:rPr>
              <a:t>For you…</a:t>
            </a:r>
          </a:p>
          <a:p>
            <a:endParaRPr lang="en-US" sz="2100" dirty="0">
              <a:solidFill>
                <a:schemeClr val="tx1"/>
              </a:solidFill>
              <a:latin typeface="Century Gothic Regular" charset="0"/>
              <a:ea typeface="Century Gothic Regular" charset="0"/>
              <a:cs typeface="Century Gothic Regular" charset="0"/>
            </a:endParaRPr>
          </a:p>
          <a:p>
            <a:pPr marL="257175" indent="-257175" fontAlgn="base">
              <a:buFont typeface="Arial" charset="0"/>
              <a:buChar char="•"/>
            </a:pPr>
            <a:r>
              <a:rPr lang="en-US" sz="2100" dirty="0" err="1">
                <a:solidFill>
                  <a:schemeClr val="tx1"/>
                </a:solidFill>
                <a:latin typeface="Century Gothic Regular" charset="0"/>
                <a:ea typeface="Century Gothic Regular" charset="0"/>
                <a:cs typeface="Century Gothic Regular" charset="0"/>
              </a:rPr>
              <a:t>www.annikakonrad.com</a:t>
            </a:r>
            <a:r>
              <a:rPr lang="en-US" sz="2100" dirty="0">
                <a:solidFill>
                  <a:schemeClr val="tx1"/>
                </a:solidFill>
                <a:latin typeface="Century Gothic Regular" charset="0"/>
                <a:ea typeface="Century Gothic Regular" charset="0"/>
                <a:cs typeface="Century Gothic Regular" charset="0"/>
              </a:rPr>
              <a:t> “Presentations”</a:t>
            </a:r>
          </a:p>
          <a:p>
            <a:pPr marL="257175" indent="-257175" fontAlgn="base">
              <a:buFont typeface="Arial" charset="0"/>
              <a:buChar char="•"/>
            </a:pPr>
            <a:r>
              <a:rPr lang="en-US" sz="2100" dirty="0">
                <a:solidFill>
                  <a:schemeClr val="tx1"/>
                </a:solidFill>
                <a:latin typeface="Century Gothic Regular" charset="0"/>
                <a:ea typeface="Century Gothic Regular" charset="0"/>
                <a:cs typeface="Century Gothic Regular" charset="0"/>
              </a:rPr>
              <a:t>Visual information will be read aloud or described</a:t>
            </a:r>
          </a:p>
          <a:p>
            <a:pPr marL="257175" indent="-257175" fontAlgn="base">
              <a:buFont typeface="Arial" charset="0"/>
              <a:buChar char="•"/>
            </a:pPr>
            <a:r>
              <a:rPr lang="en-US" sz="2100" dirty="0">
                <a:solidFill>
                  <a:schemeClr val="tx1"/>
                </a:solidFill>
                <a:latin typeface="Century Gothic Regular" charset="0"/>
                <a:ea typeface="Century Gothic Regular" charset="0"/>
                <a:cs typeface="Century Gothic Regular" charset="0"/>
              </a:rPr>
              <a:t>Clear and simple language</a:t>
            </a:r>
          </a:p>
          <a:p>
            <a:pPr marL="257175" indent="-257175" fontAlgn="base">
              <a:buFont typeface="Arial" charset="0"/>
              <a:buChar char="•"/>
            </a:pPr>
            <a:r>
              <a:rPr lang="en-US" sz="2100" dirty="0">
                <a:solidFill>
                  <a:schemeClr val="tx1"/>
                </a:solidFill>
                <a:latin typeface="Century Gothic Regular" charset="0"/>
                <a:ea typeface="Century Gothic Regular" charset="0"/>
                <a:cs typeface="Century Gothic Regular" charset="0"/>
              </a:rPr>
              <a:t>Use this space as you need</a:t>
            </a:r>
          </a:p>
          <a:p>
            <a:pPr marL="257175" indent="-257175" fontAlgn="base">
              <a:buFont typeface="Arial" charset="0"/>
              <a:buChar char="•"/>
            </a:pPr>
            <a:r>
              <a:rPr lang="en-US" sz="2100" dirty="0">
                <a:solidFill>
                  <a:schemeClr val="tx1"/>
                </a:solidFill>
                <a:latin typeface="Century Gothic Regular" charset="0"/>
                <a:ea typeface="Century Gothic Regular" charset="0"/>
                <a:cs typeface="Century Gothic Regular" charset="0"/>
              </a:rPr>
              <a:t>Communicate with me</a:t>
            </a:r>
            <a:endParaRPr lang="en-US" sz="21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0075" y="1102817"/>
            <a:ext cx="2150810" cy="3437589"/>
          </a:xfrm>
          <a:prstGeom prst="rect">
            <a:avLst/>
          </a:prstGeom>
        </p:spPr>
      </p:pic>
    </p:spTree>
    <p:extLst>
      <p:ext uri="{BB962C8B-B14F-4D97-AF65-F5344CB8AC3E}">
        <p14:creationId xmlns:p14="http://schemas.microsoft.com/office/powerpoint/2010/main" val="3236535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sym typeface="Calibri"/>
              </a:rPr>
              <a:t>Agenda</a:t>
            </a:r>
          </a:p>
        </p:txBody>
      </p:sp>
      <p:sp>
        <p:nvSpPr>
          <p:cNvPr id="84" name="Shape 84"/>
          <p:cNvSpPr txBox="1">
            <a:spLocks noGrp="1"/>
          </p:cNvSpPr>
          <p:nvPr>
            <p:ph type="body" idx="1"/>
          </p:nvPr>
        </p:nvSpPr>
        <p:spPr>
          <a:prstGeom prst="rect">
            <a:avLst/>
          </a:prstGeom>
          <a:noFill/>
          <a:ln>
            <a:noFill/>
          </a:ln>
        </p:spPr>
        <p:txBody>
          <a:bodyPr lIns="68575" tIns="34275" rIns="68575" bIns="34275" anchor="t" anchorCtr="0">
            <a:noAutofit/>
          </a:bodyPr>
          <a:lstStyle/>
          <a:p>
            <a:pPr marL="6350" marR="0" lvl="0" indent="0" algn="l" rtl="0">
              <a:lnSpc>
                <a:spcPct val="90000"/>
              </a:lnSpc>
              <a:spcBef>
                <a:spcPts val="0"/>
              </a:spcBef>
              <a:spcAft>
                <a:spcPts val="0"/>
              </a:spcAft>
              <a:buClr>
                <a:schemeClr val="dk1"/>
              </a:buClr>
              <a:buSzPct val="100000"/>
              <a:buNone/>
            </a:pPr>
            <a:r>
              <a:rPr lang="en-US" sz="2100" u="none" strike="noStrike" cap="none" dirty="0">
                <a:solidFill>
                  <a:srgbClr val="FFFF00"/>
                </a:solidFill>
                <a:sym typeface="Calibri"/>
              </a:rPr>
              <a:t>What is Access?</a:t>
            </a:r>
          </a:p>
          <a:p>
            <a:pPr marL="0" marR="0" lvl="0" indent="0" algn="l" rtl="0">
              <a:lnSpc>
                <a:spcPct val="90000"/>
              </a:lnSpc>
              <a:spcBef>
                <a:spcPts val="0"/>
              </a:spcBef>
              <a:spcAft>
                <a:spcPts val="0"/>
              </a:spcAft>
              <a:buNone/>
            </a:pPr>
            <a:endParaRPr dirty="0"/>
          </a:p>
          <a:p>
            <a:pPr marL="6350" marR="0" lvl="0" indent="0" algn="l" rtl="0">
              <a:lnSpc>
                <a:spcPct val="90000"/>
              </a:lnSpc>
              <a:spcBef>
                <a:spcPts val="0"/>
              </a:spcBef>
              <a:spcAft>
                <a:spcPts val="0"/>
              </a:spcAft>
              <a:buClr>
                <a:schemeClr val="dk1"/>
              </a:buClr>
              <a:buSzPct val="100000"/>
              <a:buNone/>
            </a:pPr>
            <a:r>
              <a:rPr lang="en-US" dirty="0"/>
              <a:t>Universal Design</a:t>
            </a:r>
          </a:p>
          <a:p>
            <a:pPr marL="177800" marR="0" lvl="0" indent="-171450" algn="l" rtl="0">
              <a:lnSpc>
                <a:spcPct val="90000"/>
              </a:lnSpc>
              <a:spcBef>
                <a:spcPts val="0"/>
              </a:spcBef>
              <a:spcAft>
                <a:spcPts val="0"/>
              </a:spcAft>
              <a:buClr>
                <a:schemeClr val="dk1"/>
              </a:buClr>
              <a:buSzPct val="100000"/>
              <a:buFont typeface="Arial"/>
              <a:buChar char="•"/>
            </a:pPr>
            <a:endParaRPr lang="en-US" dirty="0"/>
          </a:p>
          <a:p>
            <a:pPr marL="6350" marR="0" lvl="0" indent="0" algn="l" rtl="0">
              <a:lnSpc>
                <a:spcPct val="90000"/>
              </a:lnSpc>
              <a:spcBef>
                <a:spcPts val="0"/>
              </a:spcBef>
              <a:spcAft>
                <a:spcPts val="0"/>
              </a:spcAft>
              <a:buClr>
                <a:schemeClr val="dk1"/>
              </a:buClr>
              <a:buSzPct val="100000"/>
              <a:buNone/>
            </a:pPr>
            <a:r>
              <a:rPr lang="en-US" dirty="0">
                <a:latin typeface="Century Gothic Regular" charset="0"/>
                <a:ea typeface="Century Gothic Regular" charset="0"/>
                <a:cs typeface="Century Gothic Regular" charset="0"/>
              </a:rPr>
              <a:t>Application to Writing Center Practice</a:t>
            </a:r>
          </a:p>
          <a:p>
            <a:pPr marL="177800" marR="0" lvl="0" indent="-171450" algn="l" rtl="0">
              <a:lnSpc>
                <a:spcPct val="90000"/>
              </a:lnSpc>
              <a:spcBef>
                <a:spcPts val="0"/>
              </a:spcBef>
              <a:spcAft>
                <a:spcPts val="0"/>
              </a:spcAft>
              <a:buClr>
                <a:schemeClr val="dk1"/>
              </a:buClr>
              <a:buSzPct val="100000"/>
              <a:buFont typeface="Arial"/>
              <a:buChar char="•"/>
            </a:pPr>
            <a:endParaRPr lang="en-US" dirty="0"/>
          </a:p>
          <a:p>
            <a:pPr marL="6350" marR="0" lvl="0" indent="0" algn="l" rtl="0">
              <a:lnSpc>
                <a:spcPct val="90000"/>
              </a:lnSpc>
              <a:spcBef>
                <a:spcPts val="0"/>
              </a:spcBef>
              <a:spcAft>
                <a:spcPts val="0"/>
              </a:spcAft>
              <a:buClr>
                <a:schemeClr val="dk1"/>
              </a:buClr>
              <a:buSzPct val="100000"/>
              <a:buNone/>
            </a:pPr>
            <a:r>
              <a:rPr lang="en-US" dirty="0"/>
              <a:t>Planning Future Action and Take-aways</a:t>
            </a:r>
            <a:endParaRPr lang="en" dirty="0">
              <a:latin typeface="Century Gothic Regular" charset="0"/>
              <a:ea typeface="Century Gothic Regular" charset="0"/>
              <a:cs typeface="Century Gothic Regular" charset="0"/>
            </a:endParaRPr>
          </a:p>
          <a:p>
            <a:pPr marR="0" lvl="1" algn="l" rtl="0">
              <a:lnSpc>
                <a:spcPct val="90000"/>
              </a:lnSpc>
              <a:spcBef>
                <a:spcPts val="0"/>
              </a:spcBef>
              <a:spcAft>
                <a:spcPts val="0"/>
              </a:spcAft>
              <a:buSzPct val="61111"/>
            </a:pPr>
            <a:endParaRPr lang="en" dirty="0">
              <a:latin typeface="Century Gothic Regular" charset="0"/>
              <a:ea typeface="Century Gothic Regular" charset="0"/>
              <a:cs typeface="Century Gothic Regular" charset="0"/>
            </a:endParaRPr>
          </a:p>
          <a:p>
            <a:pPr marR="0" lvl="1" algn="l" rtl="0">
              <a:lnSpc>
                <a:spcPct val="90000"/>
              </a:lnSpc>
              <a:spcBef>
                <a:spcPts val="0"/>
              </a:spcBef>
              <a:spcAft>
                <a:spcPts val="0"/>
              </a:spcAft>
              <a:buSzPct val="61111"/>
            </a:pPr>
            <a:endParaRPr lang="en" dirty="0">
              <a:latin typeface="Century Gothic Regular" charset="0"/>
              <a:ea typeface="Century Gothic Regular" charset="0"/>
              <a:cs typeface="Century Gothic Regular" charset="0"/>
            </a:endParaRPr>
          </a:p>
          <a:p>
            <a:pPr marL="0" marR="0" lvl="0" indent="0" algn="l" rtl="0">
              <a:lnSpc>
                <a:spcPct val="90000"/>
              </a:lnSpc>
              <a:spcBef>
                <a:spcPts val="0"/>
              </a:spcBef>
              <a:spcAft>
                <a:spcPts val="0"/>
              </a:spcAft>
              <a:buNone/>
            </a:pPr>
            <a:endParaRPr dirty="0"/>
          </a:p>
        </p:txBody>
      </p:sp>
    </p:spTree>
    <p:extLst>
      <p:ext uri="{BB962C8B-B14F-4D97-AF65-F5344CB8AC3E}">
        <p14:creationId xmlns:p14="http://schemas.microsoft.com/office/powerpoint/2010/main" val="2583838253"/>
      </p:ext>
    </p:extLst>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sym typeface="Calibri"/>
              </a:rPr>
              <a:t>Access is…</a:t>
            </a:r>
          </a:p>
        </p:txBody>
      </p:sp>
      <p:sp>
        <p:nvSpPr>
          <p:cNvPr id="91" name="Shape 91"/>
          <p:cNvSpPr txBox="1">
            <a:spLocks noGrp="1"/>
          </p:cNvSpPr>
          <p:nvPr>
            <p:ph type="body" idx="1"/>
          </p:nvPr>
        </p:nvSpPr>
        <p:spPr>
          <a:prstGeom prst="rect">
            <a:avLst/>
          </a:prstGeom>
          <a:noFill/>
          <a:ln>
            <a:noFill/>
          </a:ln>
        </p:spPr>
        <p:txBody>
          <a:bodyPr lIns="68575" tIns="34275" rIns="68575" bIns="34275" anchor="t" anchorCtr="0">
            <a:noAutofit/>
          </a:bodyPr>
          <a:lstStyle/>
          <a:p>
            <a:pPr marL="0" marR="0" lvl="0" indent="0" algn="ctr" rtl="0">
              <a:lnSpc>
                <a:spcPct val="80000"/>
              </a:lnSpc>
              <a:spcBef>
                <a:spcPts val="0"/>
              </a:spcBef>
              <a:spcAft>
                <a:spcPts val="0"/>
              </a:spcAft>
              <a:buClr>
                <a:schemeClr val="dk1"/>
              </a:buClr>
              <a:buSzPct val="25000"/>
              <a:buFont typeface="Arial"/>
              <a:buNone/>
            </a:pPr>
            <a:r>
              <a:rPr lang="en" sz="3000" u="none" strike="noStrike" cap="none" dirty="0">
                <a:solidFill>
                  <a:schemeClr val="dk1"/>
                </a:solidFill>
                <a:sym typeface="Calibri"/>
              </a:rPr>
              <a:t>“the ability to use, enjoy, perform, work on, avail of, and participate in a resource, technology, activity, opportunity, or product at an equal or comparable level with others. Separate is not equal and before or after the fact is also not equal” </a:t>
            </a:r>
          </a:p>
          <a:p>
            <a:pPr marL="0" marR="0" lvl="0" indent="0" algn="ctr" rtl="0">
              <a:lnSpc>
                <a:spcPct val="80000"/>
              </a:lnSpc>
              <a:spcBef>
                <a:spcPts val="800"/>
              </a:spcBef>
              <a:buClr>
                <a:schemeClr val="dk1"/>
              </a:buClr>
              <a:buSzPct val="25000"/>
              <a:buFont typeface="Arial"/>
              <a:buNone/>
            </a:pPr>
            <a:r>
              <a:rPr lang="en" sz="2400" u="none" strike="noStrike" cap="none" dirty="0">
                <a:solidFill>
                  <a:schemeClr val="dk1"/>
                </a:solidFill>
                <a:sym typeface="Calibri"/>
              </a:rPr>
              <a:t>Sushil </a:t>
            </a:r>
            <a:r>
              <a:rPr lang="en" sz="2400" u="none" strike="noStrike" cap="none" dirty="0" err="1">
                <a:solidFill>
                  <a:schemeClr val="dk1"/>
                </a:solidFill>
                <a:sym typeface="Calibri"/>
              </a:rPr>
              <a:t>Oswal</a:t>
            </a:r>
            <a:r>
              <a:rPr lang="en" sz="2400" u="none" strike="noStrike" cap="none" dirty="0">
                <a:solidFill>
                  <a:schemeClr val="dk1"/>
                </a:solidFill>
                <a:sym typeface="Calibri"/>
              </a:rPr>
              <a:t>, “Multimodality in Motion,” 2014</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sym typeface="Calibri"/>
              </a:rPr>
              <a:t>Access is…</a:t>
            </a:r>
          </a:p>
        </p:txBody>
      </p:sp>
      <p:sp>
        <p:nvSpPr>
          <p:cNvPr id="91" name="Shape 91"/>
          <p:cNvSpPr txBox="1">
            <a:spLocks noGrp="1"/>
          </p:cNvSpPr>
          <p:nvPr>
            <p:ph type="body" idx="1"/>
          </p:nvPr>
        </p:nvSpPr>
        <p:spPr>
          <a:prstGeom prst="rect">
            <a:avLst/>
          </a:prstGeom>
          <a:noFill/>
          <a:ln>
            <a:noFill/>
          </a:ln>
        </p:spPr>
        <p:txBody>
          <a:bodyPr lIns="68575" tIns="34275" rIns="68575" bIns="34275" anchor="t" anchorCtr="0">
            <a:noAutofit/>
          </a:bodyPr>
          <a:lstStyle/>
          <a:p>
            <a:pPr marL="0" marR="0" lvl="0" indent="0" algn="ctr" rtl="0">
              <a:lnSpc>
                <a:spcPct val="80000"/>
              </a:lnSpc>
              <a:spcBef>
                <a:spcPts val="0"/>
              </a:spcBef>
              <a:spcAft>
                <a:spcPts val="0"/>
              </a:spcAft>
              <a:buClr>
                <a:schemeClr val="dk1"/>
              </a:buClr>
              <a:buSzPct val="25000"/>
              <a:buFont typeface="Arial"/>
              <a:buNone/>
            </a:pPr>
            <a:r>
              <a:rPr lang="en" sz="2000" u="none" strike="noStrike" cap="none" dirty="0">
                <a:solidFill>
                  <a:schemeClr val="dk1"/>
                </a:solidFill>
                <a:sym typeface="Calibri"/>
              </a:rPr>
              <a:t>“the ability to use, enjoy, perform, work on, avail of, and participate in a resource, technology, activity, opportunity, or product at an equal or comparable level with others. Separate is not equal and before or after the fact is also not equal” </a:t>
            </a:r>
          </a:p>
          <a:p>
            <a:pPr marL="0" marR="0" lvl="0" indent="0" algn="ctr" rtl="0">
              <a:lnSpc>
                <a:spcPct val="80000"/>
              </a:lnSpc>
              <a:spcBef>
                <a:spcPts val="800"/>
              </a:spcBef>
              <a:buClr>
                <a:schemeClr val="dk1"/>
              </a:buClr>
              <a:buSzPct val="25000"/>
              <a:buFont typeface="Arial"/>
              <a:buNone/>
            </a:pPr>
            <a:r>
              <a:rPr lang="en" sz="1800" u="none" strike="noStrike" cap="none" dirty="0">
                <a:solidFill>
                  <a:schemeClr val="dk1"/>
                </a:solidFill>
                <a:sym typeface="Calibri"/>
              </a:rPr>
              <a:t>Sushil </a:t>
            </a:r>
            <a:r>
              <a:rPr lang="en" sz="1800" u="none" strike="noStrike" cap="none" dirty="0" err="1">
                <a:solidFill>
                  <a:schemeClr val="dk1"/>
                </a:solidFill>
                <a:sym typeface="Calibri"/>
              </a:rPr>
              <a:t>Oswal</a:t>
            </a:r>
            <a:r>
              <a:rPr lang="en" sz="1800" u="none" strike="noStrike" cap="none" dirty="0">
                <a:solidFill>
                  <a:schemeClr val="dk1"/>
                </a:solidFill>
                <a:sym typeface="Calibri"/>
              </a:rPr>
              <a:t>, “Multimodality in Motion,” 2014</a:t>
            </a:r>
            <a:endParaRPr lang="en-US" i="1" dirty="0"/>
          </a:p>
          <a:p>
            <a:pPr marL="0" indent="0" algn="ctr">
              <a:lnSpc>
                <a:spcPct val="80000"/>
              </a:lnSpc>
              <a:buSzPct val="25000"/>
              <a:buNone/>
            </a:pPr>
            <a:r>
              <a:rPr lang="en-US" sz="2400" dirty="0">
                <a:solidFill>
                  <a:srgbClr val="FFFF00"/>
                </a:solidFill>
              </a:rPr>
              <a:t>Think of a time when you (or someone you know) did not have access to something. How did this make you feel? What did you do? Who or what helped you reach your goal?</a:t>
            </a:r>
          </a:p>
          <a:p>
            <a:pPr marL="0" marR="0" lvl="0" indent="0" algn="ctr" rtl="0">
              <a:lnSpc>
                <a:spcPct val="80000"/>
              </a:lnSpc>
              <a:spcBef>
                <a:spcPts val="800"/>
              </a:spcBef>
              <a:buClr>
                <a:schemeClr val="dk1"/>
              </a:buClr>
              <a:buSzPct val="25000"/>
              <a:buFont typeface="Arial"/>
              <a:buNone/>
            </a:pPr>
            <a:endParaRPr lang="en" sz="2400" u="none" strike="noStrike" cap="none" dirty="0">
              <a:solidFill>
                <a:schemeClr val="dk1"/>
              </a:solidFill>
              <a:sym typeface="Calibri"/>
            </a:endParaRPr>
          </a:p>
        </p:txBody>
      </p:sp>
    </p:spTree>
    <p:extLst>
      <p:ext uri="{BB962C8B-B14F-4D97-AF65-F5344CB8AC3E}">
        <p14:creationId xmlns:p14="http://schemas.microsoft.com/office/powerpoint/2010/main" val="175631193"/>
      </p:ext>
    </p:extLst>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sym typeface="Calibri"/>
              </a:rPr>
              <a:t>Reflection in Pairs</a:t>
            </a:r>
          </a:p>
        </p:txBody>
      </p:sp>
      <p:sp>
        <p:nvSpPr>
          <p:cNvPr id="91" name="Shape 91"/>
          <p:cNvSpPr txBox="1">
            <a:spLocks noGrp="1"/>
          </p:cNvSpPr>
          <p:nvPr>
            <p:ph type="body" idx="1"/>
          </p:nvPr>
        </p:nvSpPr>
        <p:spPr>
          <a:prstGeom prst="rect">
            <a:avLst/>
          </a:prstGeom>
          <a:noFill/>
          <a:ln>
            <a:noFill/>
          </a:ln>
        </p:spPr>
        <p:txBody>
          <a:bodyPr lIns="68575" tIns="34275" rIns="68575" bIns="34275" anchor="t" anchorCtr="0">
            <a:noAutofit/>
          </a:bodyPr>
          <a:lstStyle/>
          <a:p>
            <a:pPr marL="6350" indent="0">
              <a:spcBef>
                <a:spcPts val="0"/>
              </a:spcBef>
              <a:spcAft>
                <a:spcPts val="0"/>
              </a:spcAft>
              <a:buNone/>
            </a:pPr>
            <a:r>
              <a:rPr lang="en-US" dirty="0">
                <a:solidFill>
                  <a:schemeClr val="tx1"/>
                </a:solidFill>
              </a:rPr>
              <a:t>How do these experiences make us feel? </a:t>
            </a:r>
          </a:p>
          <a:p>
            <a:pPr marL="6350" indent="0">
              <a:spcBef>
                <a:spcPts val="0"/>
              </a:spcBef>
              <a:spcAft>
                <a:spcPts val="0"/>
              </a:spcAft>
              <a:buNone/>
            </a:pPr>
            <a:endParaRPr lang="en-US" dirty="0">
              <a:solidFill>
                <a:schemeClr val="tx1"/>
              </a:solidFill>
            </a:endParaRPr>
          </a:p>
          <a:p>
            <a:pPr marL="6350" indent="0">
              <a:spcBef>
                <a:spcPts val="0"/>
              </a:spcBef>
              <a:spcAft>
                <a:spcPts val="0"/>
              </a:spcAft>
              <a:buNone/>
            </a:pPr>
            <a:r>
              <a:rPr lang="en-US" dirty="0">
                <a:solidFill>
                  <a:schemeClr val="tx1"/>
                </a:solidFill>
              </a:rPr>
              <a:t>What could have been done to help? </a:t>
            </a:r>
          </a:p>
          <a:p>
            <a:pPr marL="6350" indent="0">
              <a:spcBef>
                <a:spcPts val="0"/>
              </a:spcBef>
              <a:spcAft>
                <a:spcPts val="0"/>
              </a:spcAft>
              <a:buNone/>
            </a:pPr>
            <a:endParaRPr lang="en-US" dirty="0">
              <a:solidFill>
                <a:schemeClr val="tx1"/>
              </a:solidFill>
            </a:endParaRPr>
          </a:p>
          <a:p>
            <a:pPr marL="6350" indent="0">
              <a:spcBef>
                <a:spcPts val="0"/>
              </a:spcBef>
              <a:spcAft>
                <a:spcPts val="0"/>
              </a:spcAft>
              <a:buNone/>
            </a:pPr>
            <a:r>
              <a:rPr lang="en-US" dirty="0">
                <a:solidFill>
                  <a:schemeClr val="tx1"/>
                </a:solidFill>
              </a:rPr>
              <a:t>How would it have felt if the barriers had been removed?</a:t>
            </a:r>
            <a:endParaRPr lang="en" dirty="0">
              <a:solidFill>
                <a:schemeClr val="tx1"/>
              </a:solidFill>
            </a:endParaRPr>
          </a:p>
        </p:txBody>
      </p:sp>
    </p:spTree>
    <p:extLst>
      <p:ext uri="{BB962C8B-B14F-4D97-AF65-F5344CB8AC3E}">
        <p14:creationId xmlns:p14="http://schemas.microsoft.com/office/powerpoint/2010/main" val="2630575750"/>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6204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sym typeface="Calibri"/>
              </a:rPr>
              <a:t>Agenda</a:t>
            </a:r>
          </a:p>
        </p:txBody>
      </p:sp>
      <p:sp>
        <p:nvSpPr>
          <p:cNvPr id="84" name="Shape 84"/>
          <p:cNvSpPr txBox="1">
            <a:spLocks noGrp="1"/>
          </p:cNvSpPr>
          <p:nvPr>
            <p:ph type="body" idx="1"/>
          </p:nvPr>
        </p:nvSpPr>
        <p:spPr>
          <a:prstGeom prst="rect">
            <a:avLst/>
          </a:prstGeom>
          <a:noFill/>
          <a:ln>
            <a:noFill/>
          </a:ln>
        </p:spPr>
        <p:txBody>
          <a:bodyPr lIns="68575" tIns="34275" rIns="68575" bIns="34275" anchor="t" anchorCtr="0">
            <a:noAutofit/>
          </a:bodyPr>
          <a:lstStyle/>
          <a:p>
            <a:pPr marL="6350" marR="0" lvl="0" indent="0" algn="l" rtl="0">
              <a:lnSpc>
                <a:spcPct val="90000"/>
              </a:lnSpc>
              <a:spcBef>
                <a:spcPts val="0"/>
              </a:spcBef>
              <a:spcAft>
                <a:spcPts val="0"/>
              </a:spcAft>
              <a:buClr>
                <a:schemeClr val="dk1"/>
              </a:buClr>
              <a:buSzPct val="100000"/>
              <a:buNone/>
            </a:pPr>
            <a:r>
              <a:rPr lang="en-US" sz="2100" strike="noStrike" cap="none" dirty="0">
                <a:solidFill>
                  <a:schemeClr val="tx1"/>
                </a:solidFill>
                <a:sym typeface="Calibri"/>
              </a:rPr>
              <a:t>What is Access?</a:t>
            </a:r>
          </a:p>
          <a:p>
            <a:pPr marL="0" marR="0" lvl="0" indent="0" algn="l" rtl="0">
              <a:lnSpc>
                <a:spcPct val="90000"/>
              </a:lnSpc>
              <a:spcBef>
                <a:spcPts val="0"/>
              </a:spcBef>
              <a:spcAft>
                <a:spcPts val="0"/>
              </a:spcAft>
              <a:buNone/>
            </a:pPr>
            <a:endParaRPr dirty="0"/>
          </a:p>
          <a:p>
            <a:pPr marL="6350" marR="0" lvl="0" indent="0" algn="l" rtl="0">
              <a:lnSpc>
                <a:spcPct val="90000"/>
              </a:lnSpc>
              <a:spcBef>
                <a:spcPts val="0"/>
              </a:spcBef>
              <a:spcAft>
                <a:spcPts val="0"/>
              </a:spcAft>
              <a:buClr>
                <a:schemeClr val="dk1"/>
              </a:buClr>
              <a:buSzPct val="100000"/>
              <a:buNone/>
            </a:pPr>
            <a:r>
              <a:rPr lang="en-US" dirty="0">
                <a:solidFill>
                  <a:srgbClr val="FFC000"/>
                </a:solidFill>
              </a:rPr>
              <a:t>Universal Design</a:t>
            </a:r>
          </a:p>
          <a:p>
            <a:pPr marL="177800" marR="0" lvl="0" indent="-171450" algn="l" rtl="0">
              <a:lnSpc>
                <a:spcPct val="90000"/>
              </a:lnSpc>
              <a:spcBef>
                <a:spcPts val="0"/>
              </a:spcBef>
              <a:spcAft>
                <a:spcPts val="0"/>
              </a:spcAft>
              <a:buClr>
                <a:schemeClr val="dk1"/>
              </a:buClr>
              <a:buSzPct val="100000"/>
              <a:buFont typeface="Arial"/>
              <a:buChar char="•"/>
            </a:pPr>
            <a:endParaRPr lang="en-US" dirty="0"/>
          </a:p>
          <a:p>
            <a:pPr marL="6350" marR="0" lvl="0" indent="0" algn="l" rtl="0">
              <a:lnSpc>
                <a:spcPct val="90000"/>
              </a:lnSpc>
              <a:spcBef>
                <a:spcPts val="0"/>
              </a:spcBef>
              <a:spcAft>
                <a:spcPts val="0"/>
              </a:spcAft>
              <a:buClr>
                <a:schemeClr val="dk1"/>
              </a:buClr>
              <a:buSzPct val="100000"/>
              <a:buNone/>
            </a:pPr>
            <a:r>
              <a:rPr lang="en-US" dirty="0">
                <a:latin typeface="Century Gothic Regular" charset="0"/>
                <a:ea typeface="Century Gothic Regular" charset="0"/>
                <a:cs typeface="Century Gothic Regular" charset="0"/>
              </a:rPr>
              <a:t>Application to Writing Center Practice</a:t>
            </a:r>
          </a:p>
          <a:p>
            <a:pPr marL="6350" marR="0" lvl="0" indent="0" algn="l" rtl="0">
              <a:lnSpc>
                <a:spcPct val="90000"/>
              </a:lnSpc>
              <a:spcBef>
                <a:spcPts val="0"/>
              </a:spcBef>
              <a:spcAft>
                <a:spcPts val="0"/>
              </a:spcAft>
              <a:buClr>
                <a:schemeClr val="dk1"/>
              </a:buClr>
              <a:buSzPct val="100000"/>
              <a:buNone/>
            </a:pPr>
            <a:endParaRPr lang="en-US" dirty="0"/>
          </a:p>
          <a:p>
            <a:pPr marL="6350" marR="0" lvl="0" indent="0" algn="l" rtl="0">
              <a:lnSpc>
                <a:spcPct val="90000"/>
              </a:lnSpc>
              <a:spcBef>
                <a:spcPts val="0"/>
              </a:spcBef>
              <a:spcAft>
                <a:spcPts val="0"/>
              </a:spcAft>
              <a:buClr>
                <a:schemeClr val="dk1"/>
              </a:buClr>
              <a:buSzPct val="100000"/>
              <a:buNone/>
            </a:pPr>
            <a:r>
              <a:rPr lang="en-US" dirty="0"/>
              <a:t>Planning Future Action and Take-aways</a:t>
            </a:r>
            <a:endParaRPr lang="en" dirty="0">
              <a:latin typeface="Century Gothic Regular" charset="0"/>
              <a:ea typeface="Century Gothic Regular" charset="0"/>
              <a:cs typeface="Century Gothic Regular" charset="0"/>
            </a:endParaRPr>
          </a:p>
          <a:p>
            <a:pPr marR="0" lvl="1" algn="l" rtl="0">
              <a:lnSpc>
                <a:spcPct val="90000"/>
              </a:lnSpc>
              <a:spcBef>
                <a:spcPts val="0"/>
              </a:spcBef>
              <a:spcAft>
                <a:spcPts val="0"/>
              </a:spcAft>
              <a:buSzPct val="61111"/>
            </a:pPr>
            <a:endParaRPr lang="en" dirty="0">
              <a:latin typeface="Century Gothic Regular" charset="0"/>
              <a:ea typeface="Century Gothic Regular" charset="0"/>
              <a:cs typeface="Century Gothic Regular" charset="0"/>
            </a:endParaRPr>
          </a:p>
          <a:p>
            <a:pPr marR="0" lvl="1" algn="l" rtl="0">
              <a:lnSpc>
                <a:spcPct val="90000"/>
              </a:lnSpc>
              <a:spcBef>
                <a:spcPts val="0"/>
              </a:spcBef>
              <a:spcAft>
                <a:spcPts val="0"/>
              </a:spcAft>
              <a:buSzPct val="61111"/>
            </a:pPr>
            <a:endParaRPr lang="en" dirty="0">
              <a:latin typeface="Century Gothic Regular" charset="0"/>
              <a:ea typeface="Century Gothic Regular" charset="0"/>
              <a:cs typeface="Century Gothic Regular" charset="0"/>
            </a:endParaRPr>
          </a:p>
          <a:p>
            <a:pPr marL="0" marR="0" lvl="0" indent="0" algn="l" rtl="0">
              <a:lnSpc>
                <a:spcPct val="90000"/>
              </a:lnSpc>
              <a:spcBef>
                <a:spcPts val="0"/>
              </a:spcBef>
              <a:spcAft>
                <a:spcPts val="0"/>
              </a:spcAft>
              <a:buNone/>
            </a:pPr>
            <a:endParaRPr dirty="0"/>
          </a:p>
        </p:txBody>
      </p:sp>
    </p:spTree>
    <p:extLst>
      <p:ext uri="{BB962C8B-B14F-4D97-AF65-F5344CB8AC3E}">
        <p14:creationId xmlns:p14="http://schemas.microsoft.com/office/powerpoint/2010/main" val="3126716954"/>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panose="020B0502020202020204" pitchFamily="34" charset="0"/>
              </a:rPr>
              <a:t>Universal Design</a:t>
            </a:r>
          </a:p>
        </p:txBody>
      </p:sp>
      <p:sp>
        <p:nvSpPr>
          <p:cNvPr id="4" name="Content Placeholder 3"/>
          <p:cNvSpPr>
            <a:spLocks noGrp="1"/>
          </p:cNvSpPr>
          <p:nvPr>
            <p:ph sz="half" idx="1"/>
          </p:nvPr>
        </p:nvSpPr>
        <p:spPr>
          <a:xfrm>
            <a:off x="4572000" y="1438603"/>
            <a:ext cx="3886200" cy="3263504"/>
          </a:xfrm>
        </p:spPr>
        <p:txBody>
          <a:bodyPr>
            <a:normAutofit fontScale="40000" lnSpcReduction="20000"/>
          </a:bodyPr>
          <a:lstStyle/>
          <a:p>
            <a:r>
              <a:rPr lang="en-US" sz="4400" dirty="0">
                <a:latin typeface="Century Gothic" panose="020B0502020202020204" pitchFamily="34" charset="0"/>
              </a:rPr>
              <a:t>“Universal Design is the design of products and environments to be usable by everyone, to the greatest extent possible, without the need for adaptation or specialized design.”</a:t>
            </a:r>
            <a:endParaRPr lang="en-US" sz="3400" i="1" dirty="0"/>
          </a:p>
          <a:p>
            <a:r>
              <a:rPr lang="en-US" sz="3400" i="1" dirty="0"/>
              <a:t>Ron Mace (1941-1998), Creator of the concept and the term “Universal Design,” and Fellow of the American Institute of Architects</a:t>
            </a:r>
            <a:endParaRPr lang="en-US" sz="3400" dirty="0"/>
          </a:p>
        </p:txBody>
      </p:sp>
      <p:pic>
        <p:nvPicPr>
          <p:cNvPr id="3" name="Picture 2">
            <a:extLst>
              <a:ext uri="{FF2B5EF4-FFF2-40B4-BE49-F238E27FC236}">
                <a16:creationId xmlns:a16="http://schemas.microsoft.com/office/drawing/2014/main" id="{C21BDB50-6EE7-0E49-8D8A-3AD2A28CB998}"/>
              </a:ext>
            </a:extLst>
          </p:cNvPr>
          <p:cNvPicPr>
            <a:picLocks noChangeAspect="1"/>
          </p:cNvPicPr>
          <p:nvPr/>
        </p:nvPicPr>
        <p:blipFill>
          <a:blip r:embed="rId2"/>
          <a:stretch>
            <a:fillRect/>
          </a:stretch>
        </p:blipFill>
        <p:spPr>
          <a:xfrm>
            <a:off x="513146" y="1514670"/>
            <a:ext cx="3404335" cy="2352086"/>
          </a:xfrm>
          <a:prstGeom prst="rect">
            <a:avLst/>
          </a:prstGeom>
        </p:spPr>
      </p:pic>
    </p:spTree>
    <p:extLst>
      <p:ext uri="{BB962C8B-B14F-4D97-AF65-F5344CB8AC3E}">
        <p14:creationId xmlns:p14="http://schemas.microsoft.com/office/powerpoint/2010/main" val="176534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prstGeom prst="rect">
            <a:avLst/>
          </a:prstGeom>
        </p:spPr>
        <p:txBody>
          <a:bodyPr lIns="91425" tIns="91425" rIns="91425" bIns="91425" anchor="b" anchorCtr="0">
            <a:noAutofit/>
          </a:bodyPr>
          <a:lstStyle/>
          <a:p>
            <a:pPr lvl="0">
              <a:spcBef>
                <a:spcPts val="0"/>
              </a:spcBef>
              <a:buNone/>
            </a:pPr>
            <a:r>
              <a:rPr lang="en-US" dirty="0">
                <a:latin typeface="Century Gothic" charset="0"/>
                <a:ea typeface="Century Gothic" charset="0"/>
                <a:cs typeface="Century Gothic" charset="0"/>
              </a:rPr>
              <a:t>Universal Design for Learning</a:t>
            </a:r>
            <a:endParaRPr lang="en" dirty="0">
              <a:latin typeface="Century Gothic" charset="0"/>
              <a:ea typeface="Century Gothic" charset="0"/>
              <a:cs typeface="Century Gothic" charset="0"/>
            </a:endParaRPr>
          </a:p>
        </p:txBody>
      </p:sp>
      <p:pic>
        <p:nvPicPr>
          <p:cNvPr id="2" name="Online Media 1" descr="What is Universal Design for Learning (UDL)?">
            <a:hlinkClick r:id="" action="ppaction://media"/>
            <a:extLst>
              <a:ext uri="{FF2B5EF4-FFF2-40B4-BE49-F238E27FC236}">
                <a16:creationId xmlns:a16="http://schemas.microsoft.com/office/drawing/2014/main" id="{A3483A7A-D18C-EE44-8FC5-2EA7BC1C899B}"/>
              </a:ext>
            </a:extLst>
          </p:cNvPr>
          <p:cNvPicPr>
            <a:picLocks noRot="1" noChangeAspect="1"/>
          </p:cNvPicPr>
          <p:nvPr>
            <a:videoFile r:link="rId1"/>
          </p:nvPr>
        </p:nvPicPr>
        <p:blipFill>
          <a:blip r:embed="rId4"/>
          <a:stretch>
            <a:fillRect/>
          </a:stretch>
        </p:blipFill>
        <p:spPr>
          <a:xfrm>
            <a:off x="500854" y="2011680"/>
            <a:ext cx="4976837" cy="2799471"/>
          </a:xfrm>
          <a:prstGeom prst="rect">
            <a:avLst/>
          </a:prstGeom>
        </p:spPr>
      </p:pic>
      <p:sp>
        <p:nvSpPr>
          <p:cNvPr id="5" name="Text Placeholder 3">
            <a:extLst>
              <a:ext uri="{FF2B5EF4-FFF2-40B4-BE49-F238E27FC236}">
                <a16:creationId xmlns:a16="http://schemas.microsoft.com/office/drawing/2014/main" id="{89932AF7-15D6-174F-9DA2-0EE058C37A57}"/>
              </a:ext>
            </a:extLst>
          </p:cNvPr>
          <p:cNvSpPr>
            <a:spLocks noGrp="1"/>
          </p:cNvSpPr>
          <p:nvPr>
            <p:ph type="body" idx="1"/>
          </p:nvPr>
        </p:nvSpPr>
        <p:spPr>
          <a:xfrm>
            <a:off x="387900" y="1489824"/>
            <a:ext cx="8368200" cy="521856"/>
          </a:xfrm>
        </p:spPr>
        <p:txBody>
          <a:bodyPr/>
          <a:lstStyle/>
          <a:p>
            <a:r>
              <a:rPr lang="en-US" dirty="0">
                <a:hlinkClick r:id="rId5"/>
              </a:rPr>
              <a:t>https://www.youtube.com/watch?v=AGQ_7K35ysA</a:t>
            </a:r>
            <a:endParaRPr lang="en-US" dirty="0"/>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sym typeface="Calibri"/>
              </a:rPr>
              <a:t>Agenda</a:t>
            </a:r>
          </a:p>
        </p:txBody>
      </p:sp>
      <p:sp>
        <p:nvSpPr>
          <p:cNvPr id="84" name="Shape 84"/>
          <p:cNvSpPr txBox="1">
            <a:spLocks noGrp="1"/>
          </p:cNvSpPr>
          <p:nvPr>
            <p:ph type="body" idx="1"/>
          </p:nvPr>
        </p:nvSpPr>
        <p:spPr>
          <a:prstGeom prst="rect">
            <a:avLst/>
          </a:prstGeom>
          <a:noFill/>
          <a:ln>
            <a:noFill/>
          </a:ln>
        </p:spPr>
        <p:txBody>
          <a:bodyPr lIns="68575" tIns="34275" rIns="68575" bIns="34275" anchor="t" anchorCtr="0">
            <a:noAutofit/>
          </a:bodyPr>
          <a:lstStyle/>
          <a:p>
            <a:pPr marL="6350" marR="0" lvl="0" indent="0" algn="l" rtl="0">
              <a:lnSpc>
                <a:spcPct val="90000"/>
              </a:lnSpc>
              <a:spcBef>
                <a:spcPts val="0"/>
              </a:spcBef>
              <a:spcAft>
                <a:spcPts val="0"/>
              </a:spcAft>
              <a:buClr>
                <a:schemeClr val="dk1"/>
              </a:buClr>
              <a:buSzPct val="100000"/>
              <a:buNone/>
            </a:pPr>
            <a:r>
              <a:rPr lang="en-US" sz="2100" u="none" strike="noStrike" cap="none" dirty="0">
                <a:solidFill>
                  <a:schemeClr val="dk1"/>
                </a:solidFill>
                <a:sym typeface="Calibri"/>
              </a:rPr>
              <a:t>What is Access?</a:t>
            </a:r>
          </a:p>
          <a:p>
            <a:pPr marL="0" marR="0" lvl="0" indent="0" algn="l" rtl="0">
              <a:lnSpc>
                <a:spcPct val="90000"/>
              </a:lnSpc>
              <a:spcBef>
                <a:spcPts val="0"/>
              </a:spcBef>
              <a:spcAft>
                <a:spcPts val="0"/>
              </a:spcAft>
              <a:buNone/>
            </a:pPr>
            <a:endParaRPr dirty="0"/>
          </a:p>
          <a:p>
            <a:pPr marL="6350" marR="0" lvl="0" indent="0" algn="l" rtl="0">
              <a:lnSpc>
                <a:spcPct val="90000"/>
              </a:lnSpc>
              <a:spcBef>
                <a:spcPts val="0"/>
              </a:spcBef>
              <a:spcAft>
                <a:spcPts val="0"/>
              </a:spcAft>
              <a:buClr>
                <a:schemeClr val="dk1"/>
              </a:buClr>
              <a:buSzPct val="100000"/>
              <a:buNone/>
            </a:pPr>
            <a:r>
              <a:rPr lang="en-US" dirty="0"/>
              <a:t>Universal Design</a:t>
            </a:r>
          </a:p>
          <a:p>
            <a:pPr marL="177800" marR="0" lvl="0" indent="-171450" algn="l" rtl="0">
              <a:lnSpc>
                <a:spcPct val="90000"/>
              </a:lnSpc>
              <a:spcBef>
                <a:spcPts val="0"/>
              </a:spcBef>
              <a:spcAft>
                <a:spcPts val="0"/>
              </a:spcAft>
              <a:buClr>
                <a:schemeClr val="dk1"/>
              </a:buClr>
              <a:buSzPct val="100000"/>
              <a:buFont typeface="Arial"/>
              <a:buChar char="•"/>
            </a:pPr>
            <a:endParaRPr lang="en-US" dirty="0"/>
          </a:p>
          <a:p>
            <a:pPr marL="6350" marR="0" lvl="0" indent="0" algn="l" rtl="0">
              <a:lnSpc>
                <a:spcPct val="90000"/>
              </a:lnSpc>
              <a:spcBef>
                <a:spcPts val="0"/>
              </a:spcBef>
              <a:spcAft>
                <a:spcPts val="0"/>
              </a:spcAft>
              <a:buClr>
                <a:schemeClr val="dk1"/>
              </a:buClr>
              <a:buSzPct val="100000"/>
              <a:buNone/>
            </a:pPr>
            <a:r>
              <a:rPr lang="en-US" dirty="0">
                <a:solidFill>
                  <a:srgbClr val="FFC000"/>
                </a:solidFill>
                <a:latin typeface="Century Gothic Regular" charset="0"/>
                <a:ea typeface="Century Gothic Regular" charset="0"/>
                <a:cs typeface="Century Gothic Regular" charset="0"/>
              </a:rPr>
              <a:t>Application to Writing Center Practice</a:t>
            </a:r>
          </a:p>
          <a:p>
            <a:pPr marL="177800" marR="0" lvl="0" indent="-171450" algn="l" rtl="0">
              <a:lnSpc>
                <a:spcPct val="90000"/>
              </a:lnSpc>
              <a:spcBef>
                <a:spcPts val="0"/>
              </a:spcBef>
              <a:spcAft>
                <a:spcPts val="0"/>
              </a:spcAft>
              <a:buClr>
                <a:schemeClr val="dk1"/>
              </a:buClr>
              <a:buSzPct val="100000"/>
              <a:buFont typeface="Arial"/>
              <a:buChar char="•"/>
            </a:pPr>
            <a:endParaRPr lang="en-US" dirty="0"/>
          </a:p>
          <a:p>
            <a:pPr marL="6350" marR="0" lvl="0" indent="0" algn="l" rtl="0">
              <a:lnSpc>
                <a:spcPct val="90000"/>
              </a:lnSpc>
              <a:spcBef>
                <a:spcPts val="0"/>
              </a:spcBef>
              <a:spcAft>
                <a:spcPts val="0"/>
              </a:spcAft>
              <a:buClr>
                <a:schemeClr val="dk1"/>
              </a:buClr>
              <a:buSzPct val="100000"/>
              <a:buNone/>
            </a:pPr>
            <a:r>
              <a:rPr lang="en-US" dirty="0"/>
              <a:t>Planning Future Action and Take-aways</a:t>
            </a:r>
            <a:endParaRPr lang="en" dirty="0">
              <a:latin typeface="Century Gothic Regular" charset="0"/>
              <a:ea typeface="Century Gothic Regular" charset="0"/>
              <a:cs typeface="Century Gothic Regular" charset="0"/>
            </a:endParaRPr>
          </a:p>
          <a:p>
            <a:pPr marR="0" lvl="1" algn="l" rtl="0">
              <a:lnSpc>
                <a:spcPct val="90000"/>
              </a:lnSpc>
              <a:spcBef>
                <a:spcPts val="0"/>
              </a:spcBef>
              <a:spcAft>
                <a:spcPts val="0"/>
              </a:spcAft>
              <a:buSzPct val="61111"/>
            </a:pPr>
            <a:endParaRPr lang="en" dirty="0">
              <a:latin typeface="Century Gothic Regular" charset="0"/>
              <a:ea typeface="Century Gothic Regular" charset="0"/>
              <a:cs typeface="Century Gothic Regular" charset="0"/>
            </a:endParaRPr>
          </a:p>
          <a:p>
            <a:pPr marR="0" lvl="1" algn="l" rtl="0">
              <a:lnSpc>
                <a:spcPct val="90000"/>
              </a:lnSpc>
              <a:spcBef>
                <a:spcPts val="0"/>
              </a:spcBef>
              <a:spcAft>
                <a:spcPts val="0"/>
              </a:spcAft>
              <a:buSzPct val="61111"/>
            </a:pPr>
            <a:endParaRPr lang="en" dirty="0">
              <a:latin typeface="Century Gothic Regular" charset="0"/>
              <a:ea typeface="Century Gothic Regular" charset="0"/>
              <a:cs typeface="Century Gothic Regular" charset="0"/>
            </a:endParaRPr>
          </a:p>
          <a:p>
            <a:pPr marL="0" marR="0" lvl="0" indent="0" algn="l" rtl="0">
              <a:lnSpc>
                <a:spcPct val="90000"/>
              </a:lnSpc>
              <a:spcBef>
                <a:spcPts val="0"/>
              </a:spcBef>
              <a:spcAft>
                <a:spcPts val="0"/>
              </a:spcAft>
              <a:buNone/>
            </a:pPr>
            <a:endParaRPr dirty="0"/>
          </a:p>
        </p:txBody>
      </p:sp>
    </p:spTree>
    <p:extLst>
      <p:ext uri="{BB962C8B-B14F-4D97-AF65-F5344CB8AC3E}">
        <p14:creationId xmlns:p14="http://schemas.microsoft.com/office/powerpoint/2010/main" val="1223057600"/>
      </p:ext>
    </p:extLst>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Example Scenario</a:t>
            </a:r>
          </a:p>
        </p:txBody>
      </p:sp>
      <p:sp>
        <p:nvSpPr>
          <p:cNvPr id="3" name="Text Placeholder 2"/>
          <p:cNvSpPr>
            <a:spLocks noGrp="1"/>
          </p:cNvSpPr>
          <p:nvPr>
            <p:ph type="body" idx="1"/>
          </p:nvPr>
        </p:nvSpPr>
        <p:spPr/>
        <p:txBody>
          <a:bodyPr/>
          <a:lstStyle/>
          <a:p>
            <a:r>
              <a:rPr lang="en-US" dirty="0">
                <a:latin typeface="Century Gothic" charset="0"/>
                <a:ea typeface="Century Gothic" charset="0"/>
                <a:cs typeface="Century Gothic" charset="0"/>
              </a:rPr>
              <a:t>Kelly, a peer tutor, is meeting with Michael, a first-year student for the first time. Kelly is finding it difficult to engage Michael in conversation. Michael looks out the window during the entire conference and does not make eye contact once. He does not provide any questions or comments on his own work and only responds to Kelly’s questions when she asks directly. Even when using direct questions, she has a difficult time getting him to say more than two sentences in an entire conference. He does not appear upset or confrontational, and he has not provided any explanation for his silence. How might Kelly engage Michael?</a:t>
            </a:r>
          </a:p>
        </p:txBody>
      </p:sp>
    </p:spTree>
    <p:extLst>
      <p:ext uri="{BB962C8B-B14F-4D97-AF65-F5344CB8AC3E}">
        <p14:creationId xmlns:p14="http://schemas.microsoft.com/office/powerpoint/2010/main" val="2193874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Example Scenario</a:t>
            </a:r>
          </a:p>
        </p:txBody>
      </p:sp>
      <p:sp>
        <p:nvSpPr>
          <p:cNvPr id="3" name="Text Placeholder 2"/>
          <p:cNvSpPr>
            <a:spLocks noGrp="1"/>
          </p:cNvSpPr>
          <p:nvPr>
            <p:ph type="body" idx="1"/>
          </p:nvPr>
        </p:nvSpPr>
        <p:spPr>
          <a:xfrm>
            <a:off x="483326" y="3841138"/>
            <a:ext cx="8368200" cy="3078900"/>
          </a:xfrm>
        </p:spPr>
        <p:txBody>
          <a:bodyPr/>
          <a:lstStyle/>
          <a:p>
            <a:r>
              <a:rPr lang="en-US" dirty="0">
                <a:solidFill>
                  <a:srgbClr val="FFFF00"/>
                </a:solidFill>
                <a:latin typeface="Century Gothic" charset="0"/>
                <a:ea typeface="Century Gothic" charset="0"/>
                <a:cs typeface="Century Gothic" charset="0"/>
              </a:rPr>
              <a:t>Normative Commonplace: </a:t>
            </a:r>
            <a:r>
              <a:rPr lang="en-US" dirty="0">
                <a:latin typeface="Century Gothic" charset="0"/>
                <a:ea typeface="Century Gothic" charset="0"/>
                <a:cs typeface="Century Gothic" charset="0"/>
              </a:rPr>
              <a:t>“what student engagement looks like”</a:t>
            </a:r>
          </a:p>
          <a:p>
            <a:r>
              <a:rPr lang="en-US" dirty="0">
                <a:solidFill>
                  <a:srgbClr val="FFFF00"/>
                </a:solidFill>
                <a:latin typeface="Century Gothic" charset="0"/>
                <a:ea typeface="Century Gothic" charset="0"/>
                <a:cs typeface="Century Gothic" charset="0"/>
              </a:rPr>
              <a:t>UDL strategies: </a:t>
            </a:r>
            <a:r>
              <a:rPr lang="en-US" dirty="0">
                <a:latin typeface="Century Gothic" charset="0"/>
                <a:ea typeface="Century Gothic" charset="0"/>
                <a:cs typeface="Century Gothic" charset="0"/>
              </a:rPr>
              <a:t>writing, chatting, listening, moving</a:t>
            </a:r>
          </a:p>
          <a:p>
            <a:endParaRPr lang="en-US" dirty="0">
              <a:latin typeface="Century Gothic" charset="0"/>
              <a:ea typeface="Century Gothic" charset="0"/>
              <a:cs typeface="Century Gothic" charset="0"/>
            </a:endParaRPr>
          </a:p>
          <a:p>
            <a:endParaRPr lang="en-US" dirty="0">
              <a:latin typeface="Century Gothic" charset="0"/>
              <a:ea typeface="Century Gothic" charset="0"/>
              <a:cs typeface="Century Gothic" charset="0"/>
            </a:endParaRPr>
          </a:p>
        </p:txBody>
      </p:sp>
      <p:pic>
        <p:nvPicPr>
          <p:cNvPr id="5" name="Picture 4" descr="A screenshot of a cell phone&#10;&#10;Description automatically generated">
            <a:extLst>
              <a:ext uri="{FF2B5EF4-FFF2-40B4-BE49-F238E27FC236}">
                <a16:creationId xmlns:a16="http://schemas.microsoft.com/office/drawing/2014/main" id="{1A424485-06A0-B142-839F-96D7C3B240F6}"/>
              </a:ext>
            </a:extLst>
          </p:cNvPr>
          <p:cNvPicPr>
            <a:picLocks noChangeAspect="1"/>
          </p:cNvPicPr>
          <p:nvPr/>
        </p:nvPicPr>
        <p:blipFill>
          <a:blip r:embed="rId2"/>
          <a:stretch>
            <a:fillRect/>
          </a:stretch>
        </p:blipFill>
        <p:spPr>
          <a:xfrm>
            <a:off x="483326" y="1409107"/>
            <a:ext cx="6331500" cy="2325286"/>
          </a:xfrm>
          <a:prstGeom prst="rect">
            <a:avLst/>
          </a:prstGeom>
        </p:spPr>
      </p:pic>
    </p:spTree>
    <p:extLst>
      <p:ext uri="{BB962C8B-B14F-4D97-AF65-F5344CB8AC3E}">
        <p14:creationId xmlns:p14="http://schemas.microsoft.com/office/powerpoint/2010/main" val="3560696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Applying UDL to Peer Tutoring</a:t>
            </a:r>
          </a:p>
        </p:txBody>
      </p:sp>
      <p:sp>
        <p:nvSpPr>
          <p:cNvPr id="3" name="Text Placeholder 2"/>
          <p:cNvSpPr>
            <a:spLocks noGrp="1"/>
          </p:cNvSpPr>
          <p:nvPr>
            <p:ph type="body" idx="1"/>
          </p:nvPr>
        </p:nvSpPr>
        <p:spPr>
          <a:noFill/>
          <a:ln>
            <a:noFill/>
          </a:ln>
        </p:spPr>
        <p:txBody>
          <a:bodyPr lIns="68575" tIns="34275" rIns="68575" bIns="34275" anchor="t" anchorCtr="0">
            <a:noAutofit/>
          </a:bodyPr>
          <a:lstStyle/>
          <a:p>
            <a:pPr marL="6350">
              <a:lnSpc>
                <a:spcPct val="90000"/>
              </a:lnSpc>
              <a:spcAft>
                <a:spcPts val="0"/>
              </a:spcAft>
              <a:buFont typeface="Arial"/>
            </a:pPr>
            <a:r>
              <a:rPr lang="en-US" sz="2100" dirty="0">
                <a:latin typeface="Century Gothic Regular" charset="0"/>
              </a:rPr>
              <a:t>Pick 1-2 scenarios</a:t>
            </a:r>
          </a:p>
          <a:p>
            <a:pPr marL="6350">
              <a:lnSpc>
                <a:spcPct val="90000"/>
              </a:lnSpc>
              <a:spcAft>
                <a:spcPts val="0"/>
              </a:spcAft>
              <a:buFont typeface="Arial"/>
            </a:pPr>
            <a:endParaRPr lang="en-US" sz="2100" dirty="0">
              <a:latin typeface="Century Gothic Regular" charset="0"/>
            </a:endParaRPr>
          </a:p>
          <a:p>
            <a:pPr marL="6350">
              <a:lnSpc>
                <a:spcPct val="90000"/>
              </a:lnSpc>
              <a:spcAft>
                <a:spcPts val="0"/>
              </a:spcAft>
              <a:buFont typeface="Arial"/>
            </a:pPr>
            <a:r>
              <a:rPr lang="en-US" sz="2100" dirty="0">
                <a:latin typeface="Century Gothic Regular" charset="0"/>
              </a:rPr>
              <a:t>You have 2 goals</a:t>
            </a:r>
          </a:p>
          <a:p>
            <a:pPr marL="6350">
              <a:lnSpc>
                <a:spcPct val="90000"/>
              </a:lnSpc>
              <a:spcAft>
                <a:spcPts val="0"/>
              </a:spcAft>
              <a:buFont typeface="Arial"/>
            </a:pPr>
            <a:endParaRPr lang="en-US" sz="2100" dirty="0">
              <a:latin typeface="Century Gothic Regular" charset="0"/>
            </a:endParaRPr>
          </a:p>
          <a:p>
            <a:pPr marL="6350">
              <a:lnSpc>
                <a:spcPct val="90000"/>
              </a:lnSpc>
              <a:spcAft>
                <a:spcPts val="0"/>
              </a:spcAft>
              <a:buFont typeface="Arial"/>
            </a:pPr>
            <a:r>
              <a:rPr lang="en-US" sz="2100" dirty="0">
                <a:latin typeface="Century Gothic Regular" charset="0"/>
              </a:rPr>
              <a:t>1. Identify at least </a:t>
            </a:r>
            <a:r>
              <a:rPr lang="en-US" sz="2100" dirty="0">
                <a:solidFill>
                  <a:srgbClr val="FFFF00"/>
                </a:solidFill>
                <a:latin typeface="Century Gothic Regular" charset="0"/>
              </a:rPr>
              <a:t>one</a:t>
            </a:r>
            <a:r>
              <a:rPr lang="en-US" sz="2100" dirty="0">
                <a:latin typeface="Century Gothic Regular" charset="0"/>
              </a:rPr>
              <a:t> </a:t>
            </a:r>
            <a:r>
              <a:rPr lang="en-US" sz="2100" dirty="0">
                <a:solidFill>
                  <a:srgbClr val="FFFF00"/>
                </a:solidFill>
                <a:latin typeface="Century Gothic Regular" charset="0"/>
              </a:rPr>
              <a:t>commonplace</a:t>
            </a:r>
            <a:r>
              <a:rPr lang="en-US" sz="2100" dirty="0">
                <a:latin typeface="Century Gothic Regular" charset="0"/>
              </a:rPr>
              <a:t> that gets in the way</a:t>
            </a:r>
          </a:p>
          <a:p>
            <a:pPr marL="6350">
              <a:lnSpc>
                <a:spcPct val="90000"/>
              </a:lnSpc>
              <a:spcAft>
                <a:spcPts val="0"/>
              </a:spcAft>
              <a:buFont typeface="Arial"/>
            </a:pPr>
            <a:endParaRPr lang="en-US" sz="2100" dirty="0">
              <a:latin typeface="Century Gothic Regular" charset="0"/>
            </a:endParaRPr>
          </a:p>
          <a:p>
            <a:pPr marL="6350">
              <a:lnSpc>
                <a:spcPct val="90000"/>
              </a:lnSpc>
              <a:spcAft>
                <a:spcPts val="0"/>
              </a:spcAft>
              <a:buFont typeface="Arial"/>
            </a:pPr>
            <a:r>
              <a:rPr lang="en-US" sz="2100" dirty="0">
                <a:latin typeface="Century Gothic Regular" charset="0"/>
              </a:rPr>
              <a:t>2. Identify at least </a:t>
            </a:r>
            <a:r>
              <a:rPr lang="en-US" sz="2100" dirty="0">
                <a:solidFill>
                  <a:srgbClr val="FFFF00"/>
                </a:solidFill>
                <a:latin typeface="Century Gothic Regular" charset="0"/>
              </a:rPr>
              <a:t>one new or more flexible way of tutoring</a:t>
            </a:r>
          </a:p>
          <a:p>
            <a:pPr marL="6350">
              <a:lnSpc>
                <a:spcPct val="90000"/>
              </a:lnSpc>
              <a:spcAft>
                <a:spcPts val="0"/>
              </a:spcAft>
              <a:buFont typeface="Arial"/>
            </a:pPr>
            <a:endParaRPr lang="en-US" sz="2100" dirty="0">
              <a:latin typeface="Century Gothic Regular" charset="0"/>
            </a:endParaRPr>
          </a:p>
          <a:p>
            <a:pPr marL="6350">
              <a:lnSpc>
                <a:spcPct val="90000"/>
              </a:lnSpc>
              <a:spcAft>
                <a:spcPts val="0"/>
              </a:spcAft>
              <a:buFont typeface="Arial"/>
            </a:pPr>
            <a:r>
              <a:rPr lang="en-US" sz="2100" dirty="0">
                <a:latin typeface="Century Gothic Regular" charset="0"/>
              </a:rPr>
              <a:t>Use principles of UDL to brainstorm strategies (see handout)</a:t>
            </a:r>
          </a:p>
        </p:txBody>
      </p:sp>
    </p:spTree>
    <p:extLst>
      <p:ext uri="{BB962C8B-B14F-4D97-AF65-F5344CB8AC3E}">
        <p14:creationId xmlns:p14="http://schemas.microsoft.com/office/powerpoint/2010/main" val="1183395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Scenario 1</a:t>
            </a:r>
          </a:p>
        </p:txBody>
      </p:sp>
      <p:sp>
        <p:nvSpPr>
          <p:cNvPr id="3" name="Text Placeholder 2"/>
          <p:cNvSpPr>
            <a:spLocks noGrp="1"/>
          </p:cNvSpPr>
          <p:nvPr>
            <p:ph type="body" idx="1"/>
          </p:nvPr>
        </p:nvSpPr>
        <p:spPr/>
        <p:txBody>
          <a:bodyPr/>
          <a:lstStyle/>
          <a:p>
            <a:r>
              <a:rPr lang="en-US" dirty="0">
                <a:latin typeface="Century Gothic" charset="0"/>
                <a:ea typeface="Century Gothic" charset="0"/>
                <a:cs typeface="Century Gothic" charset="0"/>
              </a:rPr>
              <a:t>Nelson is a regular in the Writing Center. He is a senior working on a long writing project for an “incomplete” he received for a course he took the previous semester. He needs to finish the writing project this semester in order to graduate on time. Hannah, a peer tutor, has been trying to help Nelson plan his long project by breaking it up into smaller steps and scheduling writing tasks for Nelson. Every time Hannah sets goals for Nelson to complete by their next meeting, however, Nelson does not meet the goals. He tells Hannah that he has trouble getting words on a page and that he spends hours staring at a blank screen. Nelson has not disclosed a disability or relationship with the disability resource center. What can Hannah do to help Nelson complete his project? </a:t>
            </a:r>
          </a:p>
        </p:txBody>
      </p:sp>
    </p:spTree>
    <p:extLst>
      <p:ext uri="{BB962C8B-B14F-4D97-AF65-F5344CB8AC3E}">
        <p14:creationId xmlns:p14="http://schemas.microsoft.com/office/powerpoint/2010/main" val="4170610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Scenario 2</a:t>
            </a:r>
          </a:p>
        </p:txBody>
      </p:sp>
      <p:sp>
        <p:nvSpPr>
          <p:cNvPr id="3" name="Text Placeholder 2"/>
          <p:cNvSpPr>
            <a:spLocks noGrp="1"/>
          </p:cNvSpPr>
          <p:nvPr>
            <p:ph type="body" idx="1"/>
          </p:nvPr>
        </p:nvSpPr>
        <p:spPr/>
        <p:txBody>
          <a:bodyPr/>
          <a:lstStyle/>
          <a:p>
            <a:r>
              <a:rPr lang="en-US" dirty="0">
                <a:latin typeface="Century Gothic" charset="0"/>
                <a:ea typeface="Century Gothic" charset="0"/>
                <a:cs typeface="Century Gothic" charset="0"/>
              </a:rPr>
              <a:t>In a writing center conference, a student writer, Leo, discloses a mental disability that requires that they type in order to communicate and process language. The peer tutor, Arthur, is ready to be flexible but he realizes that the student’s need to type conflicts with his own reliance on and preference for auditory processing and reading the student writer’s tone and body language. Arthur is concerned about his own ability to read emotion and tone while Leo types. How should Arthur go about constructing a situation that is accessible for both of the tutor and the student writer? </a:t>
            </a:r>
          </a:p>
        </p:txBody>
      </p:sp>
    </p:spTree>
    <p:extLst>
      <p:ext uri="{BB962C8B-B14F-4D97-AF65-F5344CB8AC3E}">
        <p14:creationId xmlns:p14="http://schemas.microsoft.com/office/powerpoint/2010/main" val="865970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Scenario 3</a:t>
            </a:r>
          </a:p>
        </p:txBody>
      </p:sp>
      <p:sp>
        <p:nvSpPr>
          <p:cNvPr id="3" name="Text Placeholder 2"/>
          <p:cNvSpPr>
            <a:spLocks noGrp="1"/>
          </p:cNvSpPr>
          <p:nvPr>
            <p:ph type="body" idx="1"/>
          </p:nvPr>
        </p:nvSpPr>
        <p:spPr/>
        <p:txBody>
          <a:bodyPr/>
          <a:lstStyle/>
          <a:p>
            <a:r>
              <a:rPr lang="en-US" dirty="0">
                <a:latin typeface="Century Gothic" charset="0"/>
                <a:ea typeface="Century Gothic" charset="0"/>
                <a:cs typeface="Century Gothic" charset="0"/>
              </a:rPr>
              <a:t>Valerie, a peer tutor, is about to meet with a student writer, Eric, for the second time. Eric seemed to really enjoy their first conference, but Valerie is worried about her second conference with Eric because he talked so much that their conversation went way over time and he often strayed from the topic at hand. Valerie also noticed that Eric seemed quite distracted and left the table a couple of times, making their conference really long. Valerie appreciates Eric’s enthusiasm, but she worries about how to keep the conversation focused and make sure they don’t go over time. How should Valerie approach her second conference with Eric? </a:t>
            </a:r>
          </a:p>
        </p:txBody>
      </p:sp>
    </p:spTree>
    <p:extLst>
      <p:ext uri="{BB962C8B-B14F-4D97-AF65-F5344CB8AC3E}">
        <p14:creationId xmlns:p14="http://schemas.microsoft.com/office/powerpoint/2010/main" val="1043947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Scenario 4</a:t>
            </a:r>
          </a:p>
        </p:txBody>
      </p:sp>
      <p:sp>
        <p:nvSpPr>
          <p:cNvPr id="3" name="Text Placeholder 2"/>
          <p:cNvSpPr>
            <a:spLocks noGrp="1"/>
          </p:cNvSpPr>
          <p:nvPr>
            <p:ph type="body" idx="1"/>
          </p:nvPr>
        </p:nvSpPr>
        <p:spPr/>
        <p:txBody>
          <a:bodyPr/>
          <a:lstStyle/>
          <a:p>
            <a:r>
              <a:rPr lang="en-US" dirty="0">
                <a:latin typeface="Century Gothic" charset="0"/>
                <a:ea typeface="Century Gothic" charset="0"/>
                <a:cs typeface="Century Gothic" charset="0"/>
              </a:rPr>
              <a:t>Maria, who is blind, uses screen reading software to read (software that reads computer text aloud to the user) and text-to-speech software to write. Because text-to-speech software is not always accurate, Maria’s writing is full of incorrect words, missing formatting, and incorrect or missing punctuation. Since Maria can’t see the text, however, her peer tutor, Ben, is unsure how to help Maria detect these errors on her own and he worries that pointing all of them out would make her self-conscious about her writing. How should Ben approach this situation?</a:t>
            </a:r>
          </a:p>
        </p:txBody>
      </p:sp>
    </p:spTree>
    <p:extLst>
      <p:ext uri="{BB962C8B-B14F-4D97-AF65-F5344CB8AC3E}">
        <p14:creationId xmlns:p14="http://schemas.microsoft.com/office/powerpoint/2010/main" val="1742582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Scenario 5</a:t>
            </a:r>
          </a:p>
        </p:txBody>
      </p:sp>
      <p:sp>
        <p:nvSpPr>
          <p:cNvPr id="3" name="Text Placeholder 2"/>
          <p:cNvSpPr>
            <a:spLocks noGrp="1"/>
          </p:cNvSpPr>
          <p:nvPr>
            <p:ph type="body" idx="1"/>
          </p:nvPr>
        </p:nvSpPr>
        <p:spPr/>
        <p:txBody>
          <a:bodyPr/>
          <a:lstStyle/>
          <a:p>
            <a:r>
              <a:rPr lang="en-US" dirty="0">
                <a:latin typeface="Century Gothic" charset="0"/>
                <a:ea typeface="Century Gothic" charset="0"/>
                <a:cs typeface="Century Gothic" charset="0"/>
              </a:rPr>
              <a:t>Anna is a peer tutor who has ADHD. While she loves her work in the writing center, she finds it difficult to concentrate while student writers are reading their papers aloud, especially when the papers are longer than a few pages. Anna finds that when the writer is done reading, she hasn’t comprehended most of the paper. Anna is not comfortable disclosing her disability to the writers she meets with. What can she do to make the work of peer tutoring more accessible for herself? </a:t>
            </a:r>
          </a:p>
        </p:txBody>
      </p:sp>
    </p:spTree>
    <p:extLst>
      <p:ext uri="{BB962C8B-B14F-4D97-AF65-F5344CB8AC3E}">
        <p14:creationId xmlns:p14="http://schemas.microsoft.com/office/powerpoint/2010/main" val="823043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Scenario 6</a:t>
            </a:r>
          </a:p>
        </p:txBody>
      </p:sp>
      <p:sp>
        <p:nvSpPr>
          <p:cNvPr id="3" name="Text Placeholder 2"/>
          <p:cNvSpPr>
            <a:spLocks noGrp="1"/>
          </p:cNvSpPr>
          <p:nvPr>
            <p:ph type="body" idx="1"/>
          </p:nvPr>
        </p:nvSpPr>
        <p:spPr/>
        <p:txBody>
          <a:bodyPr/>
          <a:lstStyle/>
          <a:p>
            <a:r>
              <a:rPr lang="en-US" dirty="0">
                <a:latin typeface="Century Gothic" charset="0"/>
                <a:ea typeface="Century Gothic" charset="0"/>
                <a:cs typeface="Century Gothic" charset="0"/>
              </a:rPr>
              <a:t>Jasmine is meeting with a student writer, Nolan, for the first time and immediately when Nolan starts speaking, Jasmine recognizes that she has a hard time understanding his speech. Jasmine notices that Nolan doesn’t show any signs that he is aware Jasmine might have trouble understanding his speech—he appears comfortable and continues talking to Jasmine about his writing and at times Nolan gets up and starts walking around as he’s telling Jasmine about his paper. Once they reach the point of reading Nolan’s draft, Jasmine is not sure whether to ask Nolan to read his paper aloud and what she should do about struggling to understand his speech. </a:t>
            </a:r>
          </a:p>
        </p:txBody>
      </p:sp>
    </p:spTree>
    <p:extLst>
      <p:ext uri="{BB962C8B-B14F-4D97-AF65-F5344CB8AC3E}">
        <p14:creationId xmlns:p14="http://schemas.microsoft.com/office/powerpoint/2010/main" val="3418852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prstGeom prst="rect">
            <a:avLst/>
          </a:prstGeom>
          <a:noFill/>
          <a:ln>
            <a:noFill/>
          </a:ln>
        </p:spPr>
        <p:txBody>
          <a:bodyPr lIns="68575" tIns="34275" rIns="68575" bIns="34275" anchor="ctr" anchorCtr="0">
            <a:noAutofit/>
          </a:bodyPr>
          <a:lstStyle/>
          <a:p>
            <a:pPr marL="0" marR="0" lvl="0" indent="0" algn="l" rtl="0">
              <a:lnSpc>
                <a:spcPct val="90000"/>
              </a:lnSpc>
              <a:spcBef>
                <a:spcPts val="0"/>
              </a:spcBef>
              <a:buClr>
                <a:schemeClr val="dk1"/>
              </a:buClr>
              <a:buSzPct val="25000"/>
              <a:buFont typeface="Calibri"/>
              <a:buNone/>
            </a:pPr>
            <a:r>
              <a:rPr lang="en" sz="3300" u="none" strike="noStrike" cap="none" dirty="0">
                <a:solidFill>
                  <a:schemeClr val="dk1"/>
                </a:solidFill>
                <a:sym typeface="Calibri"/>
              </a:rPr>
              <a:t>Agenda</a:t>
            </a:r>
          </a:p>
        </p:txBody>
      </p:sp>
      <p:sp>
        <p:nvSpPr>
          <p:cNvPr id="84" name="Shape 84"/>
          <p:cNvSpPr txBox="1">
            <a:spLocks noGrp="1"/>
          </p:cNvSpPr>
          <p:nvPr>
            <p:ph type="body" idx="1"/>
          </p:nvPr>
        </p:nvSpPr>
        <p:spPr>
          <a:prstGeom prst="rect">
            <a:avLst/>
          </a:prstGeom>
          <a:noFill/>
          <a:ln>
            <a:noFill/>
          </a:ln>
        </p:spPr>
        <p:txBody>
          <a:bodyPr lIns="68575" tIns="34275" rIns="68575" bIns="34275" anchor="t" anchorCtr="0">
            <a:noAutofit/>
          </a:bodyPr>
          <a:lstStyle/>
          <a:p>
            <a:pPr marL="6350" marR="0" lvl="0" indent="0" algn="l" rtl="0">
              <a:lnSpc>
                <a:spcPct val="90000"/>
              </a:lnSpc>
              <a:spcBef>
                <a:spcPts val="0"/>
              </a:spcBef>
              <a:spcAft>
                <a:spcPts val="0"/>
              </a:spcAft>
              <a:buClr>
                <a:schemeClr val="dk1"/>
              </a:buClr>
              <a:buSzPct val="100000"/>
              <a:buNone/>
            </a:pPr>
            <a:r>
              <a:rPr lang="en-US" sz="2100" u="none" strike="noStrike" cap="none" dirty="0">
                <a:solidFill>
                  <a:schemeClr val="dk1"/>
                </a:solidFill>
                <a:sym typeface="Calibri"/>
              </a:rPr>
              <a:t>What is Access?</a:t>
            </a:r>
          </a:p>
          <a:p>
            <a:pPr marL="0" marR="0" lvl="0" indent="0" algn="l" rtl="0">
              <a:lnSpc>
                <a:spcPct val="90000"/>
              </a:lnSpc>
              <a:spcBef>
                <a:spcPts val="0"/>
              </a:spcBef>
              <a:spcAft>
                <a:spcPts val="0"/>
              </a:spcAft>
              <a:buNone/>
            </a:pPr>
            <a:endParaRPr dirty="0"/>
          </a:p>
          <a:p>
            <a:pPr marL="6350" marR="0" lvl="0" indent="0" algn="l" rtl="0">
              <a:lnSpc>
                <a:spcPct val="90000"/>
              </a:lnSpc>
              <a:spcBef>
                <a:spcPts val="0"/>
              </a:spcBef>
              <a:spcAft>
                <a:spcPts val="0"/>
              </a:spcAft>
              <a:buClr>
                <a:schemeClr val="dk1"/>
              </a:buClr>
              <a:buSzPct val="100000"/>
              <a:buNone/>
            </a:pPr>
            <a:r>
              <a:rPr lang="en-US" dirty="0"/>
              <a:t>Universal Design</a:t>
            </a:r>
          </a:p>
          <a:p>
            <a:pPr marL="177800" marR="0" lvl="0" indent="-171450" algn="l" rtl="0">
              <a:lnSpc>
                <a:spcPct val="90000"/>
              </a:lnSpc>
              <a:spcBef>
                <a:spcPts val="0"/>
              </a:spcBef>
              <a:spcAft>
                <a:spcPts val="0"/>
              </a:spcAft>
              <a:buClr>
                <a:schemeClr val="dk1"/>
              </a:buClr>
              <a:buSzPct val="100000"/>
              <a:buFont typeface="Arial"/>
              <a:buChar char="•"/>
            </a:pPr>
            <a:endParaRPr lang="en-US" dirty="0"/>
          </a:p>
          <a:p>
            <a:pPr marL="6350" marR="0" lvl="0" indent="0" algn="l" rtl="0">
              <a:lnSpc>
                <a:spcPct val="90000"/>
              </a:lnSpc>
              <a:spcBef>
                <a:spcPts val="0"/>
              </a:spcBef>
              <a:spcAft>
                <a:spcPts val="0"/>
              </a:spcAft>
              <a:buClr>
                <a:schemeClr val="dk1"/>
              </a:buClr>
              <a:buSzPct val="100000"/>
              <a:buNone/>
            </a:pPr>
            <a:r>
              <a:rPr lang="en-US" dirty="0">
                <a:latin typeface="Century Gothic Regular" charset="0"/>
                <a:ea typeface="Century Gothic Regular" charset="0"/>
                <a:cs typeface="Century Gothic Regular" charset="0"/>
              </a:rPr>
              <a:t>Application to Writing Center Practice</a:t>
            </a:r>
          </a:p>
          <a:p>
            <a:pPr marL="177800" marR="0" lvl="0" indent="-171450" algn="l" rtl="0">
              <a:lnSpc>
                <a:spcPct val="90000"/>
              </a:lnSpc>
              <a:spcBef>
                <a:spcPts val="0"/>
              </a:spcBef>
              <a:spcAft>
                <a:spcPts val="0"/>
              </a:spcAft>
              <a:buClr>
                <a:schemeClr val="dk1"/>
              </a:buClr>
              <a:buSzPct val="100000"/>
              <a:buFont typeface="Arial"/>
              <a:buChar char="•"/>
            </a:pPr>
            <a:endParaRPr lang="en-US" dirty="0"/>
          </a:p>
          <a:p>
            <a:pPr marL="6350" marR="0" lvl="0" indent="0" algn="l" rtl="0">
              <a:lnSpc>
                <a:spcPct val="90000"/>
              </a:lnSpc>
              <a:spcBef>
                <a:spcPts val="0"/>
              </a:spcBef>
              <a:spcAft>
                <a:spcPts val="0"/>
              </a:spcAft>
              <a:buClr>
                <a:schemeClr val="dk1"/>
              </a:buClr>
              <a:buSzPct val="100000"/>
              <a:buNone/>
            </a:pPr>
            <a:r>
              <a:rPr lang="en-US" dirty="0">
                <a:solidFill>
                  <a:srgbClr val="FFC000"/>
                </a:solidFill>
              </a:rPr>
              <a:t>Planning Future Action and Take-aways</a:t>
            </a:r>
            <a:endParaRPr lang="en" dirty="0">
              <a:solidFill>
                <a:srgbClr val="FFC000"/>
              </a:solidFill>
            </a:endParaRPr>
          </a:p>
          <a:p>
            <a:pPr marR="0" lvl="1" algn="l" rtl="0">
              <a:lnSpc>
                <a:spcPct val="90000"/>
              </a:lnSpc>
              <a:spcBef>
                <a:spcPts val="0"/>
              </a:spcBef>
              <a:spcAft>
                <a:spcPts val="0"/>
              </a:spcAft>
              <a:buSzPct val="61111"/>
            </a:pPr>
            <a:endParaRPr lang="en" dirty="0">
              <a:latin typeface="Century Gothic Regular" charset="0"/>
              <a:ea typeface="Century Gothic Regular" charset="0"/>
              <a:cs typeface="Century Gothic Regular" charset="0"/>
            </a:endParaRPr>
          </a:p>
          <a:p>
            <a:pPr marR="0" lvl="1" algn="l" rtl="0">
              <a:lnSpc>
                <a:spcPct val="90000"/>
              </a:lnSpc>
              <a:spcBef>
                <a:spcPts val="0"/>
              </a:spcBef>
              <a:spcAft>
                <a:spcPts val="0"/>
              </a:spcAft>
              <a:buSzPct val="61111"/>
            </a:pPr>
            <a:endParaRPr lang="en" dirty="0">
              <a:latin typeface="Century Gothic Regular" charset="0"/>
              <a:ea typeface="Century Gothic Regular" charset="0"/>
              <a:cs typeface="Century Gothic Regular" charset="0"/>
            </a:endParaRPr>
          </a:p>
          <a:p>
            <a:pPr marL="0" marR="0" lvl="0" indent="0" algn="l" rtl="0">
              <a:lnSpc>
                <a:spcPct val="90000"/>
              </a:lnSpc>
              <a:spcBef>
                <a:spcPts val="0"/>
              </a:spcBef>
              <a:spcAft>
                <a:spcPts val="0"/>
              </a:spcAft>
              <a:buNone/>
            </a:pPr>
            <a:endParaRPr dirty="0"/>
          </a:p>
        </p:txBody>
      </p:sp>
    </p:spTree>
    <p:extLst>
      <p:ext uri="{BB962C8B-B14F-4D97-AF65-F5344CB8AC3E}">
        <p14:creationId xmlns:p14="http://schemas.microsoft.com/office/powerpoint/2010/main" val="4256030005"/>
      </p:ext>
    </p:extLst>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prstGeom prst="rect">
            <a:avLst/>
          </a:prstGeom>
        </p:spPr>
        <p:txBody>
          <a:bodyPr lIns="91425" tIns="91425" rIns="91425" bIns="91425" anchor="b" anchorCtr="0">
            <a:noAutofit/>
          </a:bodyPr>
          <a:lstStyle/>
          <a:p>
            <a:pPr lvl="0">
              <a:spcBef>
                <a:spcPts val="0"/>
              </a:spcBef>
              <a:buNone/>
            </a:pPr>
            <a:r>
              <a:rPr lang="en-US" dirty="0">
                <a:latin typeface="Century Gothic" charset="0"/>
                <a:ea typeface="Century Gothic" charset="0"/>
                <a:cs typeface="Century Gothic" charset="0"/>
              </a:rPr>
              <a:t>Critiques of Universal Design</a:t>
            </a:r>
            <a:endParaRPr lang="en" dirty="0">
              <a:latin typeface="Century Gothic" charset="0"/>
              <a:ea typeface="Century Gothic" charset="0"/>
              <a:cs typeface="Century Gothic" charset="0"/>
            </a:endParaRPr>
          </a:p>
        </p:txBody>
      </p:sp>
      <p:sp>
        <p:nvSpPr>
          <p:cNvPr id="146" name="Shape 146"/>
          <p:cNvSpPr txBox="1">
            <a:spLocks noGrp="1"/>
          </p:cNvSpPr>
          <p:nvPr>
            <p:ph type="body" idx="1"/>
          </p:nvPr>
        </p:nvSpPr>
        <p:spPr>
          <a:prstGeom prst="rect">
            <a:avLst/>
          </a:prstGeom>
          <a:noFill/>
          <a:ln>
            <a:noFill/>
          </a:ln>
        </p:spPr>
        <p:txBody>
          <a:bodyPr lIns="68575" tIns="34275" rIns="68575" bIns="34275" anchor="t" anchorCtr="0">
            <a:noAutofit/>
          </a:bodyPr>
          <a:lstStyle/>
          <a:p>
            <a:pPr marL="6350">
              <a:lnSpc>
                <a:spcPct val="90000"/>
              </a:lnSpc>
              <a:spcAft>
                <a:spcPts val="0"/>
              </a:spcAft>
              <a:buFont typeface="Arial"/>
            </a:pPr>
            <a:r>
              <a:rPr lang="en" sz="2100" dirty="0">
                <a:latin typeface="Century Gothic Regular" charset="0"/>
              </a:rPr>
              <a:t>Why do we need to make something useful for all in order for it to be accessible to people with disabilities? </a:t>
            </a:r>
          </a:p>
          <a:p>
            <a:pPr marL="6350">
              <a:lnSpc>
                <a:spcPct val="90000"/>
              </a:lnSpc>
              <a:spcAft>
                <a:spcPts val="0"/>
              </a:spcAft>
              <a:buFont typeface="Arial"/>
            </a:pPr>
            <a:endParaRPr lang="en" sz="2100" dirty="0">
              <a:latin typeface="Century Gothic Regular" charset="0"/>
            </a:endParaRPr>
          </a:p>
          <a:p>
            <a:pPr marL="6350">
              <a:lnSpc>
                <a:spcPct val="90000"/>
              </a:lnSpc>
              <a:spcAft>
                <a:spcPts val="0"/>
              </a:spcAft>
              <a:buFont typeface="Arial"/>
            </a:pPr>
            <a:r>
              <a:rPr lang="en" sz="2100" dirty="0">
                <a:latin typeface="Century Gothic Regular" charset="0"/>
              </a:rPr>
              <a:t>It can elide or erase disability.</a:t>
            </a:r>
          </a:p>
          <a:p>
            <a:pPr marL="6350">
              <a:lnSpc>
                <a:spcPct val="90000"/>
              </a:lnSpc>
              <a:spcAft>
                <a:spcPts val="0"/>
              </a:spcAft>
              <a:buFont typeface="Arial"/>
            </a:pPr>
            <a:endParaRPr lang="en" sz="2100" dirty="0">
              <a:latin typeface="Century Gothic Regular" charset="0"/>
            </a:endParaRPr>
          </a:p>
          <a:p>
            <a:pPr marL="6350">
              <a:lnSpc>
                <a:spcPct val="90000"/>
              </a:lnSpc>
              <a:spcAft>
                <a:spcPts val="0"/>
              </a:spcAft>
              <a:buFont typeface="Arial"/>
            </a:pPr>
            <a:r>
              <a:rPr lang="en-US" sz="2100" dirty="0">
                <a:latin typeface="Century Gothic Regular" charset="0"/>
              </a:rPr>
              <a:t>Who is getting excluded while we expand access for “all”?</a:t>
            </a:r>
          </a:p>
          <a:p>
            <a:pPr marL="6350">
              <a:lnSpc>
                <a:spcPct val="90000"/>
              </a:lnSpc>
              <a:spcAft>
                <a:spcPts val="0"/>
              </a:spcAft>
              <a:buFont typeface="Arial"/>
            </a:pPr>
            <a:endParaRPr lang="en-US" sz="2100" dirty="0">
              <a:latin typeface="Century Gothic Regular" charset="0"/>
            </a:endParaRPr>
          </a:p>
          <a:p>
            <a:pPr marL="6350">
              <a:lnSpc>
                <a:spcPct val="90000"/>
              </a:lnSpc>
              <a:spcAft>
                <a:spcPts val="0"/>
              </a:spcAft>
              <a:buFont typeface="Arial"/>
            </a:pPr>
            <a:r>
              <a:rPr lang="en-US" sz="2100" dirty="0">
                <a:latin typeface="Century Gothic Regular" charset="0"/>
              </a:rPr>
              <a:t>There is no access utopia.</a:t>
            </a:r>
            <a:endParaRPr lang="en" sz="2100" dirty="0">
              <a:latin typeface="Century Gothic Regular" charset="0"/>
            </a:endParaRPr>
          </a:p>
          <a:p>
            <a:pPr marL="6350">
              <a:lnSpc>
                <a:spcPct val="90000"/>
              </a:lnSpc>
              <a:spcAft>
                <a:spcPts val="0"/>
              </a:spcAft>
              <a:buFont typeface="Arial"/>
            </a:pPr>
            <a:endParaRPr sz="2100" dirty="0">
              <a:latin typeface="Century Gothic Regular" charset="0"/>
            </a:endParaRP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General strategies to keep in mind</a:t>
            </a:r>
          </a:p>
        </p:txBody>
      </p:sp>
      <p:sp>
        <p:nvSpPr>
          <p:cNvPr id="3" name="Text Placeholder 2"/>
          <p:cNvSpPr>
            <a:spLocks noGrp="1"/>
          </p:cNvSpPr>
          <p:nvPr>
            <p:ph type="body" idx="1"/>
          </p:nvPr>
        </p:nvSpPr>
        <p:spPr>
          <a:xfrm>
            <a:off x="387900" y="1365443"/>
            <a:ext cx="8368200" cy="3078900"/>
          </a:xfrm>
          <a:noFill/>
          <a:ln>
            <a:noFill/>
          </a:ln>
        </p:spPr>
        <p:txBody>
          <a:bodyPr lIns="68575" tIns="34275" rIns="68575" bIns="34275" anchor="t" anchorCtr="0">
            <a:noAutofit/>
          </a:bodyPr>
          <a:lstStyle/>
          <a:p>
            <a:pPr marL="349250" indent="-342900">
              <a:lnSpc>
                <a:spcPct val="90000"/>
              </a:lnSpc>
              <a:spcAft>
                <a:spcPts val="0"/>
              </a:spcAft>
              <a:buFont typeface="Arial" panose="020B0604020202020204" pitchFamily="34" charset="0"/>
              <a:buChar char="•"/>
            </a:pPr>
            <a:r>
              <a:rPr lang="en-US" sz="2100" dirty="0">
                <a:latin typeface="Century Gothic Regular" charset="0"/>
              </a:rPr>
              <a:t>Peer tutoring is not a fixed model</a:t>
            </a:r>
          </a:p>
          <a:p>
            <a:pPr marL="349250" indent="-342900">
              <a:lnSpc>
                <a:spcPct val="90000"/>
              </a:lnSpc>
              <a:spcAft>
                <a:spcPts val="0"/>
              </a:spcAft>
              <a:buFont typeface="Arial" panose="020B0604020202020204" pitchFamily="34" charset="0"/>
              <a:buChar char="•"/>
            </a:pPr>
            <a:r>
              <a:rPr lang="en-US" sz="2100" dirty="0">
                <a:latin typeface="Century Gothic Regular" charset="0"/>
              </a:rPr>
              <a:t>Be flexible with time, space, and tools</a:t>
            </a:r>
          </a:p>
          <a:p>
            <a:pPr marL="349250" indent="-342900">
              <a:lnSpc>
                <a:spcPct val="90000"/>
              </a:lnSpc>
              <a:spcAft>
                <a:spcPts val="0"/>
              </a:spcAft>
              <a:buFont typeface="Arial" panose="020B0604020202020204" pitchFamily="34" charset="0"/>
              <a:buChar char="•"/>
            </a:pPr>
            <a:r>
              <a:rPr lang="en-US" sz="2100" dirty="0">
                <a:latin typeface="Century Gothic Regular" charset="0"/>
              </a:rPr>
              <a:t>Offer multiple different options </a:t>
            </a:r>
          </a:p>
          <a:p>
            <a:pPr marL="349250" indent="-342900">
              <a:lnSpc>
                <a:spcPct val="90000"/>
              </a:lnSpc>
              <a:spcAft>
                <a:spcPts val="0"/>
              </a:spcAft>
              <a:buFont typeface="Arial" panose="020B0604020202020204" pitchFamily="34" charset="0"/>
              <a:buChar char="•"/>
            </a:pPr>
            <a:r>
              <a:rPr lang="en-US" sz="2100" dirty="0">
                <a:latin typeface="Century Gothic Regular" charset="0"/>
              </a:rPr>
              <a:t>Develop a relationship with your office of disability services</a:t>
            </a:r>
          </a:p>
          <a:p>
            <a:pPr marL="349250" indent="-342900">
              <a:lnSpc>
                <a:spcPct val="90000"/>
              </a:lnSpc>
              <a:spcAft>
                <a:spcPts val="0"/>
              </a:spcAft>
              <a:buFont typeface="Arial" panose="020B0604020202020204" pitchFamily="34" charset="0"/>
              <a:buChar char="•"/>
            </a:pPr>
            <a:r>
              <a:rPr lang="en-US" sz="2100" dirty="0">
                <a:latin typeface="Century Gothic Regular" charset="0"/>
              </a:rPr>
              <a:t>Examine the physical and digital spaces</a:t>
            </a:r>
          </a:p>
          <a:p>
            <a:pPr marL="349250" indent="-342900">
              <a:lnSpc>
                <a:spcPct val="90000"/>
              </a:lnSpc>
              <a:spcAft>
                <a:spcPts val="0"/>
              </a:spcAft>
              <a:buFont typeface="Arial" panose="020B0604020202020204" pitchFamily="34" charset="0"/>
              <a:buChar char="•"/>
            </a:pPr>
            <a:r>
              <a:rPr lang="en-US" sz="2100" dirty="0">
                <a:latin typeface="Century Gothic Regular" charset="0"/>
              </a:rPr>
              <a:t>Consider your hiring practices</a:t>
            </a:r>
          </a:p>
          <a:p>
            <a:pPr marL="349250" indent="-342900">
              <a:lnSpc>
                <a:spcPct val="90000"/>
              </a:lnSpc>
              <a:spcAft>
                <a:spcPts val="0"/>
              </a:spcAft>
              <a:buFont typeface="Arial" panose="020B0604020202020204" pitchFamily="34" charset="0"/>
              <a:buChar char="•"/>
            </a:pPr>
            <a:r>
              <a:rPr lang="en-US" sz="2100" dirty="0">
                <a:latin typeface="Century Gothic Regular" charset="0"/>
              </a:rPr>
              <a:t>Pay attention to your own access needs </a:t>
            </a:r>
          </a:p>
          <a:p>
            <a:pPr marL="349250" indent="-342900">
              <a:lnSpc>
                <a:spcPct val="90000"/>
              </a:lnSpc>
              <a:spcAft>
                <a:spcPts val="0"/>
              </a:spcAft>
              <a:buFont typeface="Arial" panose="020B0604020202020204" pitchFamily="34" charset="0"/>
              <a:buChar char="•"/>
            </a:pPr>
            <a:r>
              <a:rPr lang="en-US" sz="2100" dirty="0">
                <a:latin typeface="Century Gothic Regular" charset="0"/>
              </a:rPr>
              <a:t>You don’t have to do it perfectly</a:t>
            </a:r>
          </a:p>
          <a:p>
            <a:pPr marL="6350">
              <a:lnSpc>
                <a:spcPct val="90000"/>
              </a:lnSpc>
              <a:spcAft>
                <a:spcPts val="0"/>
              </a:spcAft>
              <a:buFont typeface="Arial"/>
            </a:pPr>
            <a:endParaRPr lang="en-US" sz="2100" dirty="0">
              <a:latin typeface="Century Gothic Regular" charset="0"/>
            </a:endParaRPr>
          </a:p>
        </p:txBody>
      </p:sp>
    </p:spTree>
    <p:extLst>
      <p:ext uri="{BB962C8B-B14F-4D97-AF65-F5344CB8AC3E}">
        <p14:creationId xmlns:p14="http://schemas.microsoft.com/office/powerpoint/2010/main" val="133278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prstGeom prst="rect">
            <a:avLst/>
          </a:prstGeom>
        </p:spPr>
        <p:txBody>
          <a:bodyPr lIns="91425" tIns="91425" rIns="91425" bIns="91425" anchor="b" anchorCtr="0">
            <a:noAutofit/>
          </a:bodyPr>
          <a:lstStyle/>
          <a:p>
            <a:pPr lvl="0">
              <a:spcBef>
                <a:spcPts val="0"/>
              </a:spcBef>
              <a:buNone/>
            </a:pPr>
            <a:r>
              <a:rPr lang="en-US" dirty="0">
                <a:latin typeface="Century Gothic" charset="0"/>
                <a:ea typeface="Century Gothic" charset="0"/>
                <a:cs typeface="Century Gothic" charset="0"/>
              </a:rPr>
              <a:t>Reflections on Applications of UDL</a:t>
            </a:r>
            <a:endParaRPr lang="en" dirty="0">
              <a:latin typeface="Century Gothic" charset="0"/>
              <a:ea typeface="Century Gothic" charset="0"/>
              <a:cs typeface="Century Gothic" charset="0"/>
            </a:endParaRPr>
          </a:p>
        </p:txBody>
      </p:sp>
      <p:sp>
        <p:nvSpPr>
          <p:cNvPr id="152" name="Shape 152"/>
          <p:cNvSpPr txBox="1">
            <a:spLocks noGrp="1"/>
          </p:cNvSpPr>
          <p:nvPr>
            <p:ph type="body" idx="1"/>
          </p:nvPr>
        </p:nvSpPr>
        <p:spPr>
          <a:prstGeom prst="rect">
            <a:avLst/>
          </a:prstGeom>
          <a:noFill/>
          <a:ln>
            <a:noFill/>
          </a:ln>
        </p:spPr>
        <p:txBody>
          <a:bodyPr lIns="68575" tIns="34275" rIns="68575" bIns="34275" anchor="t" anchorCtr="0">
            <a:noAutofit/>
          </a:bodyPr>
          <a:lstStyle/>
          <a:p>
            <a:pPr marL="6350">
              <a:lnSpc>
                <a:spcPct val="90000"/>
              </a:lnSpc>
              <a:spcAft>
                <a:spcPts val="0"/>
              </a:spcAft>
              <a:buFont typeface="Arial"/>
            </a:pPr>
            <a:r>
              <a:rPr lang="en-US" sz="2100" dirty="0">
                <a:latin typeface="Century Gothic Regular" charset="0"/>
                <a:sym typeface="Calibri"/>
              </a:rPr>
              <a:t>What practices have you already used in your writing center that help create access?</a:t>
            </a:r>
          </a:p>
          <a:p>
            <a:pPr marL="6350">
              <a:lnSpc>
                <a:spcPct val="90000"/>
              </a:lnSpc>
              <a:spcAft>
                <a:spcPts val="0"/>
              </a:spcAft>
              <a:buFont typeface="Arial"/>
            </a:pPr>
            <a:endParaRPr lang="en-US" sz="2100" dirty="0">
              <a:latin typeface="Century Gothic Regular" charset="0"/>
              <a:sym typeface="Calibri"/>
            </a:endParaRPr>
          </a:p>
          <a:p>
            <a:pPr marL="6350">
              <a:lnSpc>
                <a:spcPct val="90000"/>
              </a:lnSpc>
              <a:spcAft>
                <a:spcPts val="0"/>
              </a:spcAft>
              <a:buFont typeface="Arial"/>
            </a:pPr>
            <a:r>
              <a:rPr lang="en-US" sz="2100" dirty="0">
                <a:latin typeface="Century Gothic Regular" charset="0"/>
                <a:sym typeface="Calibri"/>
              </a:rPr>
              <a:t>What strategies, tools, concepts, practices, habits could you introduce to your writing center that would help create access?</a:t>
            </a:r>
          </a:p>
          <a:p>
            <a:pPr marL="6350">
              <a:lnSpc>
                <a:spcPct val="90000"/>
              </a:lnSpc>
              <a:spcAft>
                <a:spcPts val="0"/>
              </a:spcAft>
              <a:buFont typeface="Arial"/>
            </a:pPr>
            <a:endParaRPr lang="en-US" sz="2100" dirty="0">
              <a:latin typeface="Century Gothic Regular" charset="0"/>
              <a:sym typeface="Calibri"/>
            </a:endParaRPr>
          </a:p>
          <a:p>
            <a:pPr marL="6350">
              <a:lnSpc>
                <a:spcPct val="90000"/>
              </a:lnSpc>
              <a:spcAft>
                <a:spcPts val="0"/>
              </a:spcAft>
              <a:buFont typeface="Arial"/>
            </a:pPr>
            <a:r>
              <a:rPr lang="en-US" sz="2100" dirty="0">
                <a:latin typeface="Century Gothic Regular" charset="0"/>
                <a:sym typeface="Calibri"/>
              </a:rPr>
              <a:t>Who on your campus would be a good resource for developing a more accessible writing center and what questions might you ask them?</a:t>
            </a:r>
          </a:p>
          <a:p>
            <a:pPr marL="6350">
              <a:lnSpc>
                <a:spcPct val="90000"/>
              </a:lnSpc>
              <a:spcAft>
                <a:spcPts val="0"/>
              </a:spcAft>
              <a:buFont typeface="Arial"/>
            </a:pPr>
            <a:endParaRPr lang="en-US" sz="2100" dirty="0">
              <a:latin typeface="Century Gothic Regular" charset="0"/>
              <a:sym typeface="Calibri"/>
            </a:endParaRPr>
          </a:p>
          <a:p>
            <a:pPr marL="6350">
              <a:lnSpc>
                <a:spcPct val="90000"/>
              </a:lnSpc>
              <a:spcAft>
                <a:spcPts val="0"/>
              </a:spcAft>
              <a:buFont typeface="Arial"/>
            </a:pPr>
            <a:endParaRPr lang="en-US" sz="2100" dirty="0">
              <a:latin typeface="Century Gothic Regular" charset="0"/>
              <a:sym typeface="Calibri"/>
            </a:endParaRPr>
          </a:p>
          <a:p>
            <a:pPr marL="6350">
              <a:lnSpc>
                <a:spcPct val="90000"/>
              </a:lnSpc>
              <a:spcAft>
                <a:spcPts val="0"/>
              </a:spcAft>
              <a:buFont typeface="Arial"/>
            </a:pPr>
            <a:endParaRPr lang="en-US" sz="2100" dirty="0">
              <a:latin typeface="Century Gothic Regular" charset="0"/>
              <a:sym typeface="Calibri"/>
            </a:endParaRPr>
          </a:p>
          <a:p>
            <a:pPr marL="6350">
              <a:lnSpc>
                <a:spcPct val="90000"/>
              </a:lnSpc>
              <a:spcAft>
                <a:spcPts val="0"/>
              </a:spcAft>
              <a:buFont typeface="Arial"/>
            </a:pPr>
            <a:endParaRPr lang="en-US" sz="2100" dirty="0">
              <a:latin typeface="Century Gothic Regular" charset="0"/>
              <a:sym typeface="Calibri"/>
            </a:endParaRPr>
          </a:p>
          <a:p>
            <a:pPr marL="6350">
              <a:lnSpc>
                <a:spcPct val="90000"/>
              </a:lnSpc>
              <a:spcAft>
                <a:spcPts val="0"/>
              </a:spcAft>
              <a:buFont typeface="Arial"/>
            </a:pPr>
            <a:endParaRPr lang="en" sz="2100" dirty="0">
              <a:latin typeface="Century Gothic Regular" charset="0"/>
              <a:sym typeface="Calibri"/>
            </a:endParaRP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900" y="458025"/>
            <a:ext cx="8368200" cy="686100"/>
          </a:xfrm>
          <a:prstGeom prst="rect">
            <a:avLst/>
          </a:prstGeom>
          <a:noFill/>
          <a:ln>
            <a:noFill/>
          </a:ln>
        </p:spPr>
        <p:txBody>
          <a:bodyPr lIns="91425" tIns="91425" rIns="91425" bIns="91425" anchor="b" anchorCtr="0">
            <a:normAutofit/>
          </a:bodyPr>
          <a:lstStyle/>
          <a:p>
            <a:r>
              <a:rPr lang="en-US" b="0" i="0" strike="noStrike" cap="none" dirty="0">
                <a:latin typeface="Century Gothic" panose="020B0502020202020204" pitchFamily="34" charset="0"/>
                <a:sym typeface="Roboto Slab"/>
              </a:rPr>
              <a:t>Call to Action</a:t>
            </a:r>
          </a:p>
        </p:txBody>
      </p:sp>
      <p:sp>
        <p:nvSpPr>
          <p:cNvPr id="4" name="TextBox 3"/>
          <p:cNvSpPr txBox="1"/>
          <p:nvPr/>
        </p:nvSpPr>
        <p:spPr>
          <a:xfrm>
            <a:off x="628650" y="1369219"/>
            <a:ext cx="3886200" cy="3263504"/>
          </a:xfrm>
          <a:prstGeom prst="rect">
            <a:avLst/>
          </a:prstGeom>
          <a:noFill/>
          <a:ln>
            <a:noFill/>
          </a:ln>
        </p:spPr>
        <p:txBody>
          <a:bodyPr lIns="68575" tIns="34275" rIns="68575" bIns="34275" anchor="t" anchorCtr="0">
            <a:noAutofit/>
          </a:bodyPr>
          <a:lstStyle>
            <a:defPPr marR="0" lvl="0" algn="l" rtl="0">
              <a:lnSpc>
                <a:spcPct val="100000"/>
              </a:lnSpc>
              <a:spcBef>
                <a:spcPts val="0"/>
              </a:spcBef>
              <a:spcAft>
                <a:spcPts val="0"/>
              </a:spcAft>
            </a:defPPr>
            <a:lvl1pPr marL="6350">
              <a:lnSpc>
                <a:spcPct val="90000"/>
              </a:lnSpc>
              <a:buClr>
                <a:schemeClr val="dk1"/>
              </a:buClr>
              <a:buSzPct val="100000"/>
              <a:buFont typeface="Arial"/>
              <a:defRPr sz="2100">
                <a:solidFill>
                  <a:schemeClr val="dk1"/>
                </a:solidFill>
                <a:latin typeface="Century Gothic Regular" charset="0"/>
                <a:ea typeface="Roboto"/>
                <a:cs typeface="Roboto"/>
                <a:sym typeface="Roboto"/>
              </a:defRPr>
            </a:lvl1pPr>
            <a:lvl2pPr>
              <a:lnSpc>
                <a:spcPct val="115000"/>
              </a:lnSpc>
              <a:spcAft>
                <a:spcPts val="1600"/>
              </a:spcAft>
              <a:buClr>
                <a:schemeClr val="dk1"/>
              </a:buClr>
              <a:buFont typeface="Roboto"/>
              <a:defRPr>
                <a:solidFill>
                  <a:schemeClr val="dk1"/>
                </a:solidFill>
                <a:latin typeface="Roboto"/>
                <a:ea typeface="Roboto"/>
                <a:cs typeface="Roboto"/>
                <a:sym typeface="Roboto"/>
              </a:defRPr>
            </a:lvl2pPr>
            <a:lvl3pPr>
              <a:lnSpc>
                <a:spcPct val="115000"/>
              </a:lnSpc>
              <a:spcAft>
                <a:spcPts val="1600"/>
              </a:spcAft>
              <a:buClr>
                <a:schemeClr val="dk1"/>
              </a:buClr>
              <a:buFont typeface="Roboto"/>
              <a:defRPr>
                <a:solidFill>
                  <a:schemeClr val="dk1"/>
                </a:solidFill>
                <a:latin typeface="Roboto"/>
                <a:ea typeface="Roboto"/>
                <a:cs typeface="Roboto"/>
                <a:sym typeface="Roboto"/>
              </a:defRPr>
            </a:lvl3pPr>
            <a:lvl4pPr>
              <a:lnSpc>
                <a:spcPct val="115000"/>
              </a:lnSpc>
              <a:spcAft>
                <a:spcPts val="1600"/>
              </a:spcAft>
              <a:buClr>
                <a:schemeClr val="dk1"/>
              </a:buClr>
              <a:buFont typeface="Roboto"/>
              <a:defRPr>
                <a:solidFill>
                  <a:schemeClr val="dk1"/>
                </a:solidFill>
                <a:latin typeface="Roboto"/>
                <a:ea typeface="Roboto"/>
                <a:cs typeface="Roboto"/>
                <a:sym typeface="Roboto"/>
              </a:defRPr>
            </a:lvl4pPr>
            <a:lvl5pPr>
              <a:lnSpc>
                <a:spcPct val="115000"/>
              </a:lnSpc>
              <a:spcAft>
                <a:spcPts val="1600"/>
              </a:spcAft>
              <a:buClr>
                <a:schemeClr val="dk1"/>
              </a:buClr>
              <a:buFont typeface="Roboto"/>
              <a:defRPr>
                <a:solidFill>
                  <a:schemeClr val="dk1"/>
                </a:solidFill>
                <a:latin typeface="Roboto"/>
                <a:ea typeface="Roboto"/>
                <a:cs typeface="Roboto"/>
                <a:sym typeface="Roboto"/>
              </a:defRPr>
            </a:lvl5pPr>
            <a:lvl6pPr>
              <a:lnSpc>
                <a:spcPct val="115000"/>
              </a:lnSpc>
              <a:spcAft>
                <a:spcPts val="1600"/>
              </a:spcAft>
              <a:buClr>
                <a:schemeClr val="dk1"/>
              </a:buClr>
              <a:buFont typeface="Roboto"/>
              <a:defRPr>
                <a:solidFill>
                  <a:schemeClr val="dk1"/>
                </a:solidFill>
                <a:latin typeface="Roboto"/>
                <a:ea typeface="Roboto"/>
                <a:cs typeface="Roboto"/>
                <a:sym typeface="Roboto"/>
              </a:defRPr>
            </a:lvl6pPr>
            <a:lvl7pPr>
              <a:lnSpc>
                <a:spcPct val="115000"/>
              </a:lnSpc>
              <a:spcAft>
                <a:spcPts val="1600"/>
              </a:spcAft>
              <a:buClr>
                <a:schemeClr val="dk1"/>
              </a:buClr>
              <a:buFont typeface="Roboto"/>
              <a:defRPr>
                <a:solidFill>
                  <a:schemeClr val="dk1"/>
                </a:solidFill>
                <a:latin typeface="Roboto"/>
                <a:ea typeface="Roboto"/>
                <a:cs typeface="Roboto"/>
                <a:sym typeface="Roboto"/>
              </a:defRPr>
            </a:lvl7pPr>
            <a:lvl8pPr>
              <a:lnSpc>
                <a:spcPct val="115000"/>
              </a:lnSpc>
              <a:spcAft>
                <a:spcPts val="1600"/>
              </a:spcAft>
              <a:buClr>
                <a:schemeClr val="dk1"/>
              </a:buClr>
              <a:buFont typeface="Roboto"/>
              <a:defRPr>
                <a:solidFill>
                  <a:schemeClr val="dk1"/>
                </a:solidFill>
                <a:latin typeface="Roboto"/>
                <a:ea typeface="Roboto"/>
                <a:cs typeface="Roboto"/>
                <a:sym typeface="Roboto"/>
              </a:defRPr>
            </a:lvl8pPr>
            <a:lvl9pPr>
              <a:lnSpc>
                <a:spcPct val="115000"/>
              </a:lnSpc>
              <a:spcAft>
                <a:spcPts val="1600"/>
              </a:spcAft>
              <a:buClr>
                <a:schemeClr val="dk1"/>
              </a:buClr>
              <a:buFont typeface="Roboto"/>
              <a:defRPr>
                <a:solidFill>
                  <a:schemeClr val="dk1"/>
                </a:solidFill>
                <a:latin typeface="Roboto"/>
                <a:ea typeface="Roboto"/>
                <a:cs typeface="Roboto"/>
                <a:sym typeface="Roboto"/>
              </a:defRPr>
            </a:lvl9pPr>
          </a:lstStyle>
          <a:p>
            <a:r>
              <a:rPr lang="en-US" dirty="0"/>
              <a:t>Pre-emptive</a:t>
            </a:r>
          </a:p>
          <a:p>
            <a:endParaRPr lang="en-US" dirty="0"/>
          </a:p>
          <a:p>
            <a:r>
              <a:rPr lang="en-US" dirty="0"/>
              <a:t>Proactive</a:t>
            </a:r>
          </a:p>
          <a:p>
            <a:endParaRPr lang="en-US" dirty="0"/>
          </a:p>
          <a:p>
            <a:r>
              <a:rPr lang="en-US" dirty="0"/>
              <a:t>Creative</a:t>
            </a:r>
          </a:p>
          <a:p>
            <a:endParaRPr lang="en-US" dirty="0"/>
          </a:p>
          <a:p>
            <a:r>
              <a:rPr lang="en-US" dirty="0"/>
              <a:t>Anticipatory</a:t>
            </a:r>
          </a:p>
          <a:p>
            <a:endParaRPr lang="en-US" dirty="0"/>
          </a:p>
          <a:p>
            <a:r>
              <a:rPr lang="en-US" dirty="0"/>
              <a:t>Interdependent </a:t>
            </a:r>
          </a:p>
          <a:p>
            <a:endParaRPr lang="en-US" dirty="0"/>
          </a:p>
          <a:p>
            <a:pPr algn="ctr"/>
            <a:r>
              <a:rPr lang="en-US" dirty="0">
                <a:solidFill>
                  <a:srgbClr val="FFFF00"/>
                </a:solidFill>
              </a:rPr>
              <a:t>Culture of Access </a:t>
            </a:r>
          </a:p>
        </p:txBody>
      </p:sp>
      <p:sp>
        <p:nvSpPr>
          <p:cNvPr id="3" name="TextBox 2"/>
          <p:cNvSpPr txBox="1"/>
          <p:nvPr/>
        </p:nvSpPr>
        <p:spPr>
          <a:xfrm>
            <a:off x="4629150" y="1369219"/>
            <a:ext cx="3886200" cy="3263504"/>
          </a:xfrm>
          <a:prstGeom prst="rect">
            <a:avLst/>
          </a:prstGeom>
          <a:noFill/>
          <a:ln>
            <a:noFill/>
          </a:ln>
        </p:spPr>
        <p:txBody>
          <a:bodyPr lIns="68575" tIns="34275" rIns="68575" bIns="34275" anchor="t" anchorCtr="0">
            <a:noAutofit/>
          </a:bodyPr>
          <a:lstStyle>
            <a:defPPr marR="0" lvl="0" algn="l" rtl="0">
              <a:lnSpc>
                <a:spcPct val="100000"/>
              </a:lnSpc>
              <a:spcBef>
                <a:spcPts val="0"/>
              </a:spcBef>
              <a:spcAft>
                <a:spcPts val="0"/>
              </a:spcAft>
              <a:defRPr/>
            </a:defPPr>
            <a:lvl1pPr marL="6350">
              <a:lnSpc>
                <a:spcPct val="90000"/>
              </a:lnSpc>
              <a:buClr>
                <a:schemeClr val="dk1"/>
              </a:buClr>
              <a:buSzPct val="100000"/>
              <a:buFont typeface="Arial"/>
              <a:defRPr sz="2100">
                <a:solidFill>
                  <a:schemeClr val="dk1"/>
                </a:solidFill>
                <a:latin typeface="Century Gothic Regular" charset="0"/>
                <a:ea typeface="Roboto"/>
                <a:cs typeface="Roboto"/>
              </a:defRPr>
            </a:lvl1pPr>
            <a:lvl2pPr>
              <a:lnSpc>
                <a:spcPct val="115000"/>
              </a:lnSpc>
              <a:spcAft>
                <a:spcPts val="1600"/>
              </a:spcAft>
              <a:buClr>
                <a:schemeClr val="dk1"/>
              </a:buClr>
              <a:buFont typeface="Roboto"/>
              <a:defRPr>
                <a:solidFill>
                  <a:schemeClr val="dk1"/>
                </a:solidFill>
                <a:latin typeface="Roboto"/>
                <a:ea typeface="Roboto"/>
                <a:cs typeface="Roboto"/>
              </a:defRPr>
            </a:lvl2pPr>
            <a:lvl3pPr>
              <a:lnSpc>
                <a:spcPct val="115000"/>
              </a:lnSpc>
              <a:spcAft>
                <a:spcPts val="1600"/>
              </a:spcAft>
              <a:buClr>
                <a:schemeClr val="dk1"/>
              </a:buClr>
              <a:buFont typeface="Roboto"/>
              <a:defRPr>
                <a:solidFill>
                  <a:schemeClr val="dk1"/>
                </a:solidFill>
                <a:latin typeface="Roboto"/>
                <a:ea typeface="Roboto"/>
                <a:cs typeface="Roboto"/>
              </a:defRPr>
            </a:lvl3pPr>
            <a:lvl4pPr>
              <a:lnSpc>
                <a:spcPct val="115000"/>
              </a:lnSpc>
              <a:spcAft>
                <a:spcPts val="1600"/>
              </a:spcAft>
              <a:buClr>
                <a:schemeClr val="dk1"/>
              </a:buClr>
              <a:buFont typeface="Roboto"/>
              <a:defRPr>
                <a:solidFill>
                  <a:schemeClr val="dk1"/>
                </a:solidFill>
                <a:latin typeface="Roboto"/>
                <a:ea typeface="Roboto"/>
                <a:cs typeface="Roboto"/>
              </a:defRPr>
            </a:lvl4pPr>
            <a:lvl5pPr>
              <a:lnSpc>
                <a:spcPct val="115000"/>
              </a:lnSpc>
              <a:spcAft>
                <a:spcPts val="1600"/>
              </a:spcAft>
              <a:buClr>
                <a:schemeClr val="dk1"/>
              </a:buClr>
              <a:buFont typeface="Roboto"/>
              <a:defRPr>
                <a:solidFill>
                  <a:schemeClr val="dk1"/>
                </a:solidFill>
                <a:latin typeface="Roboto"/>
                <a:ea typeface="Roboto"/>
                <a:cs typeface="Roboto"/>
              </a:defRPr>
            </a:lvl5pPr>
            <a:lvl6pPr>
              <a:lnSpc>
                <a:spcPct val="115000"/>
              </a:lnSpc>
              <a:spcAft>
                <a:spcPts val="1600"/>
              </a:spcAft>
              <a:buClr>
                <a:schemeClr val="dk1"/>
              </a:buClr>
              <a:buFont typeface="Roboto"/>
              <a:defRPr>
                <a:solidFill>
                  <a:schemeClr val="dk1"/>
                </a:solidFill>
                <a:latin typeface="Roboto"/>
                <a:ea typeface="Roboto"/>
                <a:cs typeface="Roboto"/>
              </a:defRPr>
            </a:lvl6pPr>
            <a:lvl7pPr>
              <a:lnSpc>
                <a:spcPct val="115000"/>
              </a:lnSpc>
              <a:spcAft>
                <a:spcPts val="1600"/>
              </a:spcAft>
              <a:buClr>
                <a:schemeClr val="dk1"/>
              </a:buClr>
              <a:buFont typeface="Roboto"/>
              <a:defRPr>
                <a:solidFill>
                  <a:schemeClr val="dk1"/>
                </a:solidFill>
                <a:latin typeface="Roboto"/>
                <a:ea typeface="Roboto"/>
                <a:cs typeface="Roboto"/>
              </a:defRPr>
            </a:lvl7pPr>
            <a:lvl8pPr>
              <a:lnSpc>
                <a:spcPct val="115000"/>
              </a:lnSpc>
              <a:spcAft>
                <a:spcPts val="1600"/>
              </a:spcAft>
              <a:buClr>
                <a:schemeClr val="dk1"/>
              </a:buClr>
              <a:buFont typeface="Roboto"/>
              <a:defRPr>
                <a:solidFill>
                  <a:schemeClr val="dk1"/>
                </a:solidFill>
                <a:latin typeface="Roboto"/>
                <a:ea typeface="Roboto"/>
                <a:cs typeface="Roboto"/>
              </a:defRPr>
            </a:lvl8pPr>
            <a:lvl9pPr>
              <a:lnSpc>
                <a:spcPct val="115000"/>
              </a:lnSpc>
              <a:spcAft>
                <a:spcPts val="1600"/>
              </a:spcAft>
              <a:buClr>
                <a:schemeClr val="dk1"/>
              </a:buClr>
              <a:buFont typeface="Roboto"/>
              <a:defRPr>
                <a:solidFill>
                  <a:schemeClr val="dk1"/>
                </a:solidFill>
                <a:latin typeface="Roboto"/>
                <a:ea typeface="Roboto"/>
                <a:cs typeface="Roboto"/>
              </a:defRPr>
            </a:lvl9pPr>
          </a:lstStyle>
          <a:p>
            <a:r>
              <a:rPr lang="en-US" dirty="0">
                <a:sym typeface="Roboto"/>
              </a:rPr>
              <a:t>“Everyone participates in making what is noticed and imagined as disability” (Tanya </a:t>
            </a:r>
            <a:r>
              <a:rPr lang="en-US" dirty="0" err="1">
                <a:sym typeface="Roboto"/>
              </a:rPr>
              <a:t>Titchkosky</a:t>
            </a:r>
            <a:r>
              <a:rPr lang="en-US" dirty="0">
                <a:sym typeface="Roboto"/>
              </a:rPr>
              <a:t>, 2011). </a:t>
            </a:r>
          </a:p>
        </p:txBody>
      </p:sp>
    </p:spTree>
    <p:extLst>
      <p:ext uri="{BB962C8B-B14F-4D97-AF65-F5344CB8AC3E}">
        <p14:creationId xmlns:p14="http://schemas.microsoft.com/office/powerpoint/2010/main" val="1167668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latin typeface="Century Gothic" charset="0"/>
                <a:ea typeface="Century Gothic" charset="0"/>
                <a:cs typeface="Century Gothic" charset="0"/>
              </a:rPr>
              <a:t>Thank you!</a:t>
            </a:r>
          </a:p>
        </p:txBody>
      </p:sp>
      <p:sp>
        <p:nvSpPr>
          <p:cNvPr id="9" name="Text Placeholder 8"/>
          <p:cNvSpPr>
            <a:spLocks noGrp="1"/>
          </p:cNvSpPr>
          <p:nvPr>
            <p:ph type="body" idx="1"/>
          </p:nvPr>
        </p:nvSpPr>
        <p:spPr>
          <a:noFill/>
          <a:ln>
            <a:noFill/>
          </a:ln>
        </p:spPr>
        <p:txBody>
          <a:bodyPr lIns="68575" tIns="34275" rIns="68575" bIns="34275" anchor="t" anchorCtr="0">
            <a:noAutofit/>
          </a:bodyPr>
          <a:lstStyle/>
          <a:p>
            <a:pPr marL="6350" algn="ctr">
              <a:lnSpc>
                <a:spcPct val="90000"/>
              </a:lnSpc>
              <a:spcAft>
                <a:spcPts val="0"/>
              </a:spcAft>
              <a:buFont typeface="Arial"/>
            </a:pPr>
            <a:r>
              <a:rPr lang="en-US" sz="2100" dirty="0">
                <a:solidFill>
                  <a:srgbClr val="FFFF00"/>
                </a:solidFill>
                <a:latin typeface="Century Gothic Regular" charset="0"/>
                <a:sym typeface="Arial"/>
              </a:rPr>
              <a:t>Feel free to contact me with thoughts, questions, ideas at</a:t>
            </a:r>
          </a:p>
          <a:p>
            <a:pPr marL="6350" algn="ctr">
              <a:lnSpc>
                <a:spcPct val="90000"/>
              </a:lnSpc>
              <a:spcAft>
                <a:spcPts val="0"/>
              </a:spcAft>
              <a:buFont typeface="Arial"/>
            </a:pPr>
            <a:endParaRPr lang="en-US" sz="2100" dirty="0">
              <a:latin typeface="Century Gothic Regular" charset="0"/>
              <a:sym typeface="Arial"/>
            </a:endParaRPr>
          </a:p>
          <a:p>
            <a:pPr marL="6350" algn="ctr">
              <a:lnSpc>
                <a:spcPct val="90000"/>
              </a:lnSpc>
              <a:spcAft>
                <a:spcPts val="0"/>
              </a:spcAft>
              <a:buFont typeface="Arial"/>
            </a:pPr>
            <a:r>
              <a:rPr lang="en-US" sz="2100" dirty="0">
                <a:latin typeface="Century Gothic Regular" charset="0"/>
                <a:sym typeface="Arial"/>
              </a:rPr>
              <a:t>annika.m.konrad@dartmouth.edu</a:t>
            </a:r>
          </a:p>
          <a:p>
            <a:pPr marL="6350" algn="ctr">
              <a:lnSpc>
                <a:spcPct val="90000"/>
              </a:lnSpc>
              <a:spcAft>
                <a:spcPts val="0"/>
              </a:spcAft>
              <a:buFont typeface="Arial"/>
            </a:pPr>
            <a:r>
              <a:rPr lang="en-US" sz="2100" dirty="0">
                <a:latin typeface="Century Gothic Regular" charset="0"/>
                <a:sym typeface="Arial"/>
              </a:rPr>
              <a:t>annikakonrad@gmail.com</a:t>
            </a:r>
          </a:p>
          <a:p>
            <a:pPr marL="6350" algn="ctr">
              <a:lnSpc>
                <a:spcPct val="90000"/>
              </a:lnSpc>
              <a:spcAft>
                <a:spcPts val="0"/>
              </a:spcAft>
              <a:buFont typeface="Arial"/>
            </a:pPr>
            <a:endParaRPr lang="en-US" sz="2100" dirty="0">
              <a:latin typeface="Century Gothic Regular" charset="0"/>
              <a:sym typeface="Arial"/>
            </a:endParaRPr>
          </a:p>
          <a:p>
            <a:pPr marL="6350" algn="ctr">
              <a:lnSpc>
                <a:spcPct val="90000"/>
              </a:lnSpc>
              <a:spcAft>
                <a:spcPts val="0"/>
              </a:spcAft>
              <a:buFont typeface="Arial"/>
            </a:pPr>
            <a:r>
              <a:rPr lang="en-US" sz="2100" dirty="0">
                <a:solidFill>
                  <a:srgbClr val="FFFF00"/>
                </a:solidFill>
                <a:latin typeface="Century Gothic Regular" charset="0"/>
                <a:sym typeface="Arial"/>
              </a:rPr>
              <a:t>Learn more about my work at</a:t>
            </a:r>
          </a:p>
          <a:p>
            <a:pPr marL="6350" algn="ctr">
              <a:lnSpc>
                <a:spcPct val="90000"/>
              </a:lnSpc>
              <a:spcAft>
                <a:spcPts val="0"/>
              </a:spcAft>
              <a:buFont typeface="Arial"/>
            </a:pPr>
            <a:endParaRPr lang="en-US" sz="2100" dirty="0">
              <a:latin typeface="Century Gothic Regular" charset="0"/>
              <a:sym typeface="Arial"/>
            </a:endParaRPr>
          </a:p>
          <a:p>
            <a:pPr marL="6350" algn="ctr">
              <a:lnSpc>
                <a:spcPct val="90000"/>
              </a:lnSpc>
              <a:spcAft>
                <a:spcPts val="0"/>
              </a:spcAft>
              <a:buFont typeface="Arial"/>
            </a:pPr>
            <a:r>
              <a:rPr lang="en-US" sz="2100" dirty="0" err="1">
                <a:latin typeface="Century Gothic Regular" charset="0"/>
                <a:sym typeface="Arial"/>
              </a:rPr>
              <a:t>annikakonrad.com</a:t>
            </a:r>
            <a:endParaRPr lang="en-US" sz="2100" dirty="0">
              <a:latin typeface="Century Gothic Regular" charset="0"/>
              <a:sym typeface="Arial"/>
            </a:endParaRPr>
          </a:p>
          <a:p>
            <a:pPr marL="6350">
              <a:lnSpc>
                <a:spcPct val="90000"/>
              </a:lnSpc>
              <a:spcAft>
                <a:spcPts val="0"/>
              </a:spcAft>
              <a:buFont typeface="Arial"/>
            </a:pPr>
            <a:endParaRPr lang="en-US" sz="2100" dirty="0">
              <a:latin typeface="Century Gothic Regular" charset="0"/>
              <a:sym typeface="Arial"/>
            </a:endParaRPr>
          </a:p>
        </p:txBody>
      </p:sp>
    </p:spTree>
    <p:extLst>
      <p:ext uri="{BB962C8B-B14F-4D97-AF65-F5344CB8AC3E}">
        <p14:creationId xmlns:p14="http://schemas.microsoft.com/office/powerpoint/2010/main" val="104253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charset="0"/>
                <a:ea typeface="Century Gothic" charset="0"/>
                <a:cs typeface="Century Gothic" charset="0"/>
              </a:rPr>
              <a:t>Where to look to learn more</a:t>
            </a:r>
          </a:p>
        </p:txBody>
      </p:sp>
      <p:sp>
        <p:nvSpPr>
          <p:cNvPr id="3" name="Text Placeholder 2"/>
          <p:cNvSpPr>
            <a:spLocks noGrp="1"/>
          </p:cNvSpPr>
          <p:nvPr>
            <p:ph type="body" idx="1"/>
          </p:nvPr>
        </p:nvSpPr>
        <p:spPr>
          <a:xfrm>
            <a:off x="535457" y="1436567"/>
            <a:ext cx="8220643" cy="2550454"/>
          </a:xfrm>
        </p:spPr>
        <p:txBody>
          <a:bodyPr/>
          <a:lstStyle/>
          <a:p>
            <a:pPr marL="285750" indent="-285750">
              <a:buFont typeface="Arial" panose="020B0604020202020204" pitchFamily="34" charset="0"/>
              <a:buChar char="•"/>
            </a:pPr>
            <a:r>
              <a:rPr lang="en-US" sz="1600" b="1" dirty="0">
                <a:latin typeface="Century Gothic" charset="0"/>
                <a:ea typeface="Century Gothic" charset="0"/>
                <a:cs typeface="Century Gothic" charset="0"/>
              </a:rPr>
              <a:t>Allison </a:t>
            </a:r>
            <a:r>
              <a:rPr lang="en-US" sz="1600" b="1" dirty="0" err="1">
                <a:latin typeface="Century Gothic" charset="0"/>
                <a:ea typeface="Century Gothic" charset="0"/>
                <a:cs typeface="Century Gothic" charset="0"/>
              </a:rPr>
              <a:t>Hitt</a:t>
            </a:r>
            <a:r>
              <a:rPr lang="en-US" sz="1600" dirty="0">
                <a:latin typeface="Century Gothic" charset="0"/>
                <a:ea typeface="Century Gothic" charset="0"/>
                <a:cs typeface="Century Gothic" charset="0"/>
              </a:rPr>
              <a:t>, “Access for All: The Role of Disability in Multiliteracy Centers.” </a:t>
            </a:r>
            <a:r>
              <a:rPr lang="en-US" sz="1600" i="1" dirty="0">
                <a:latin typeface="Century Gothic" charset="0"/>
                <a:ea typeface="Century Gothic" charset="0"/>
                <a:cs typeface="Century Gothic" charset="0"/>
              </a:rPr>
              <a:t>Praxis: </a:t>
            </a:r>
            <a:r>
              <a:rPr lang="en-US" sz="1600" i="1" dirty="0" err="1">
                <a:latin typeface="Century Gothic" charset="0"/>
                <a:ea typeface="Century Gothic" charset="0"/>
                <a:cs typeface="Century Gothic" charset="0"/>
              </a:rPr>
              <a:t>Aiting</a:t>
            </a:r>
            <a:r>
              <a:rPr lang="en-US" sz="1600" i="1" dirty="0">
                <a:latin typeface="Century Gothic" charset="0"/>
                <a:ea typeface="Century Gothic" charset="0"/>
                <a:cs typeface="Century Gothic" charset="0"/>
              </a:rPr>
              <a:t> Center Journal</a:t>
            </a:r>
            <a:r>
              <a:rPr lang="en-US" sz="1600" dirty="0">
                <a:latin typeface="Century Gothic" charset="0"/>
                <a:ea typeface="Century Gothic" charset="0"/>
                <a:cs typeface="Century Gothic" charset="0"/>
              </a:rPr>
              <a:t> 9.2</a:t>
            </a:r>
            <a:endParaRPr lang="en-US" sz="1600" b="1" dirty="0">
              <a:latin typeface="Century Gothic" charset="0"/>
              <a:ea typeface="Century Gothic" charset="0"/>
              <a:cs typeface="Century Gothic" charset="0"/>
            </a:endParaRPr>
          </a:p>
          <a:p>
            <a:pPr marL="285750" indent="-285750">
              <a:buFont typeface="Arial" panose="020B0604020202020204" pitchFamily="34" charset="0"/>
              <a:buChar char="•"/>
            </a:pPr>
            <a:r>
              <a:rPr lang="en-US" sz="1600" b="1" dirty="0">
                <a:solidFill>
                  <a:schemeClr val="tx1"/>
                </a:solidFill>
                <a:latin typeface="Century Gothic" charset="0"/>
                <a:ea typeface="Century Gothic" charset="0"/>
                <a:cs typeface="Century Gothic" charset="0"/>
              </a:rPr>
              <a:t>Alexandra (Sasha) </a:t>
            </a:r>
            <a:r>
              <a:rPr lang="en-US" sz="1600" b="1" dirty="0" err="1">
                <a:solidFill>
                  <a:schemeClr val="tx1"/>
                </a:solidFill>
                <a:latin typeface="Century Gothic" charset="0"/>
                <a:ea typeface="Century Gothic" charset="0"/>
                <a:cs typeface="Century Gothic" charset="0"/>
              </a:rPr>
              <a:t>Yambor</a:t>
            </a:r>
            <a:r>
              <a:rPr lang="en-US" sz="1600" b="1" dirty="0">
                <a:solidFill>
                  <a:schemeClr val="tx1"/>
                </a:solidFill>
                <a:latin typeface="Century Gothic" charset="0"/>
                <a:ea typeface="Century Gothic" charset="0"/>
                <a:cs typeface="Century Gothic" charset="0"/>
              </a:rPr>
              <a:t>, </a:t>
            </a:r>
            <a:r>
              <a:rPr lang="en-US" sz="1600" dirty="0">
                <a:solidFill>
                  <a:schemeClr val="tx1"/>
                </a:solidFill>
                <a:latin typeface="Century Gothic" charset="0"/>
                <a:ea typeface="Century Gothic" charset="0"/>
                <a:cs typeface="Century Gothic" charset="0"/>
              </a:rPr>
              <a:t>“Writing Center Tutors and Students with Learning Disabilities: Perceptions, Feelings, and Tutoring Strategies” </a:t>
            </a:r>
            <a:r>
              <a:rPr lang="en-US" sz="1600" i="1" dirty="0">
                <a:solidFill>
                  <a:schemeClr val="tx1"/>
                </a:solidFill>
                <a:latin typeface="Century Gothic" charset="0"/>
                <a:ea typeface="Century Gothic" charset="0"/>
                <a:cs typeface="Century Gothic" charset="0"/>
              </a:rPr>
              <a:t>Queen City Writers, </a:t>
            </a:r>
            <a:r>
              <a:rPr lang="en-US" sz="1600" dirty="0">
                <a:solidFill>
                  <a:schemeClr val="tx1"/>
                </a:solidFill>
                <a:latin typeface="Century Gothic" charset="0"/>
                <a:ea typeface="Century Gothic" charset="0"/>
                <a:cs typeface="Century Gothic" charset="0"/>
              </a:rPr>
              <a:t>4.2</a:t>
            </a:r>
          </a:p>
          <a:p>
            <a:pPr marL="285750" indent="-285750">
              <a:buFont typeface="Arial" panose="020B0604020202020204" pitchFamily="34" charset="0"/>
              <a:buChar char="•"/>
            </a:pPr>
            <a:r>
              <a:rPr lang="en-US" sz="1600" b="1" dirty="0">
                <a:latin typeface="Century Gothic" charset="0"/>
                <a:ea typeface="Century Gothic" charset="0"/>
                <a:cs typeface="Century Gothic" charset="0"/>
              </a:rPr>
              <a:t>Elizabeth Kleinfeld</a:t>
            </a:r>
            <a:r>
              <a:rPr lang="en-US" sz="1600" dirty="0">
                <a:latin typeface="Century Gothic" charset="0"/>
                <a:ea typeface="Century Gothic" charset="0"/>
                <a:cs typeface="Century Gothic" charset="0"/>
              </a:rPr>
              <a:t>, “Taking an Expansive View of Accessibility: The Writing Center at Metropolitan State University of Denver” </a:t>
            </a:r>
            <a:r>
              <a:rPr lang="en-US" sz="1600" i="1" dirty="0">
                <a:latin typeface="Century Gothic" charset="0"/>
                <a:ea typeface="Century Gothic" charset="0"/>
                <a:cs typeface="Century Gothic" charset="0"/>
              </a:rPr>
              <a:t>Composition Forum </a:t>
            </a:r>
            <a:r>
              <a:rPr lang="en-US" sz="1600" dirty="0">
                <a:latin typeface="Century Gothic" charset="0"/>
                <a:ea typeface="Century Gothic" charset="0"/>
                <a:cs typeface="Century Gothic" charset="0"/>
              </a:rPr>
              <a:t>39, 2018</a:t>
            </a:r>
          </a:p>
          <a:p>
            <a:pPr marL="285750" indent="-285750">
              <a:buFont typeface="Arial" panose="020B0604020202020204" pitchFamily="34" charset="0"/>
              <a:buChar char="•"/>
            </a:pPr>
            <a:r>
              <a:rPr lang="en-US" sz="1600" b="1" dirty="0">
                <a:latin typeface="Century Gothic" charset="0"/>
                <a:ea typeface="Century Gothic" charset="0"/>
                <a:cs typeface="Century Gothic" charset="0"/>
              </a:rPr>
              <a:t>Rebecca Day Babcock and Sharifa Daniels, </a:t>
            </a:r>
            <a:r>
              <a:rPr lang="en-US" sz="1600" i="1" dirty="0">
                <a:latin typeface="Century Gothic" charset="0"/>
                <a:ea typeface="Century Gothic" charset="0"/>
                <a:cs typeface="Century Gothic" charset="0"/>
              </a:rPr>
              <a:t>Writing Centers and Disability, </a:t>
            </a:r>
            <a:r>
              <a:rPr lang="en-US" sz="1600" dirty="0">
                <a:latin typeface="Century Gothic" charset="0"/>
                <a:ea typeface="Century Gothic" charset="0"/>
                <a:cs typeface="Century Gothic" charset="0"/>
              </a:rPr>
              <a:t>Fountainhead Press, 2017</a:t>
            </a:r>
            <a:endParaRPr lang="en-US" sz="1600" b="1" dirty="0">
              <a:latin typeface="Century Gothic" charset="0"/>
              <a:ea typeface="Century Gothic" charset="0"/>
              <a:cs typeface="Century Gothic" charset="0"/>
            </a:endParaRPr>
          </a:p>
          <a:p>
            <a:pPr marL="285750" indent="-285750">
              <a:buFont typeface="Arial" panose="020B0604020202020204" pitchFamily="34" charset="0"/>
              <a:buChar char="•"/>
            </a:pPr>
            <a:endParaRPr lang="en-US" sz="1600" dirty="0">
              <a:latin typeface="Century Gothic" charset="0"/>
              <a:ea typeface="Century Gothic" charset="0"/>
              <a:cs typeface="Century Gothic" charset="0"/>
            </a:endParaRPr>
          </a:p>
          <a:p>
            <a:pPr marL="285750" indent="-285750">
              <a:buFont typeface="Arial" panose="020B0604020202020204" pitchFamily="34" charset="0"/>
              <a:buChar char="•"/>
            </a:pPr>
            <a:endParaRPr lang="en-US" sz="1600" dirty="0">
              <a:latin typeface="Century Gothic" charset="0"/>
              <a:ea typeface="Century Gothic" charset="0"/>
              <a:cs typeface="Century Gothic" charset="0"/>
            </a:endParaRPr>
          </a:p>
          <a:p>
            <a:endParaRPr lang="en-US" dirty="0">
              <a:solidFill>
                <a:schemeClr val="tx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975251045"/>
      </p:ext>
    </p:extLst>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11424</TotalTime>
  <Words>1844</Words>
  <Application>Microsoft Macintosh PowerPoint</Application>
  <PresentationFormat>On-screen Show (16:9)</PresentationFormat>
  <Paragraphs>193</Paragraphs>
  <Slides>35</Slides>
  <Notes>15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Century Gothic</vt:lpstr>
      <vt:lpstr>Century Gothic Regular</vt:lpstr>
      <vt:lpstr>Roboto</vt:lpstr>
      <vt:lpstr>Roboto Slab</vt:lpstr>
      <vt:lpstr>marina</vt:lpstr>
      <vt:lpstr>Access as a Lens for Peer Tutoring</vt:lpstr>
      <vt:lpstr>Lisa</vt:lpstr>
      <vt:lpstr>Lisa     Employers</vt:lpstr>
      <vt:lpstr>Lisa     Employers</vt:lpstr>
      <vt:lpstr>Normative Commonplaces</vt:lpstr>
      <vt:lpstr>Normative Commonplaces</vt:lpstr>
      <vt:lpstr>19%</vt:lpstr>
      <vt:lpstr>Agenda</vt:lpstr>
      <vt:lpstr>What Access Looks Like</vt:lpstr>
      <vt:lpstr>What Access Looks Like</vt:lpstr>
      <vt:lpstr>Agenda</vt:lpstr>
      <vt:lpstr>Access is…</vt:lpstr>
      <vt:lpstr>Access is…</vt:lpstr>
      <vt:lpstr>Reflection in Pairs</vt:lpstr>
      <vt:lpstr>PowerPoint Presentation</vt:lpstr>
      <vt:lpstr>Agenda</vt:lpstr>
      <vt:lpstr>Universal Design</vt:lpstr>
      <vt:lpstr>Universal Design for Learning</vt:lpstr>
      <vt:lpstr>Agenda</vt:lpstr>
      <vt:lpstr>Example Scenario</vt:lpstr>
      <vt:lpstr>Example Scenario</vt:lpstr>
      <vt:lpstr>Applying UDL to Peer Tutoring</vt:lpstr>
      <vt:lpstr>Scenario 1</vt:lpstr>
      <vt:lpstr>Scenario 2</vt:lpstr>
      <vt:lpstr>Scenario 3</vt:lpstr>
      <vt:lpstr>Scenario 4</vt:lpstr>
      <vt:lpstr>Scenario 5</vt:lpstr>
      <vt:lpstr>Scenario 6</vt:lpstr>
      <vt:lpstr>Agenda</vt:lpstr>
      <vt:lpstr>Critiques of Universal Design</vt:lpstr>
      <vt:lpstr>General strategies to keep in mind</vt:lpstr>
      <vt:lpstr>Reflections on Applications of UDL</vt:lpstr>
      <vt:lpstr>Call to Action</vt:lpstr>
      <vt:lpstr>Thank you!</vt:lpstr>
      <vt:lpstr>Where to look to learn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 as a Lens for Peer Tutoring</dc:title>
  <dc:creator>Annika M. Konrad</dc:creator>
  <cp:lastModifiedBy>Annika M. Konrad</cp:lastModifiedBy>
  <cp:revision>62</cp:revision>
  <dcterms:created xsi:type="dcterms:W3CDTF">2019-08-15T01:14:05Z</dcterms:created>
  <dcterms:modified xsi:type="dcterms:W3CDTF">2019-08-23T00:28:31Z</dcterms:modified>
</cp:coreProperties>
</file>